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45"/>
  </p:notesMasterIdLst>
  <p:sldIdLst>
    <p:sldId id="256" r:id="rId2"/>
    <p:sldId id="257" r:id="rId3"/>
    <p:sldId id="283" r:id="rId4"/>
    <p:sldId id="284" r:id="rId5"/>
    <p:sldId id="324" r:id="rId6"/>
    <p:sldId id="325" r:id="rId7"/>
    <p:sldId id="285" r:id="rId8"/>
    <p:sldId id="286" r:id="rId9"/>
    <p:sldId id="287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328" r:id="rId18"/>
    <p:sldId id="296" r:id="rId19"/>
    <p:sldId id="297" r:id="rId20"/>
    <p:sldId id="298" r:id="rId21"/>
    <p:sldId id="299" r:id="rId22"/>
    <p:sldId id="300" r:id="rId23"/>
    <p:sldId id="326" r:id="rId24"/>
    <p:sldId id="301" r:id="rId25"/>
    <p:sldId id="302" r:id="rId26"/>
    <p:sldId id="303" r:id="rId27"/>
    <p:sldId id="304" r:id="rId28"/>
    <p:sldId id="306" r:id="rId29"/>
    <p:sldId id="307" r:id="rId30"/>
    <p:sldId id="305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27" r:id="rId39"/>
    <p:sldId id="315" r:id="rId40"/>
    <p:sldId id="317" r:id="rId41"/>
    <p:sldId id="318" r:id="rId42"/>
    <p:sldId id="320" r:id="rId43"/>
    <p:sldId id="319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2014"/>
    <a:srgbClr val="E7E7E7"/>
    <a:srgbClr val="727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4" autoAdjust="0"/>
    <p:restoredTop sz="95179" autoAdjust="0"/>
  </p:normalViewPr>
  <p:slideViewPr>
    <p:cSldViewPr>
      <p:cViewPr varScale="1">
        <p:scale>
          <a:sx n="154" d="100"/>
          <a:sy n="154" d="100"/>
        </p:scale>
        <p:origin x="1902" y="13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B2274-0A50-4573-AC5E-2BA910662B63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D9FC4-FF40-4120-8672-25457C595D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98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9FC4-FF40-4120-8672-25457C595D2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8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CD35459-4FD2-4E57-B5A8-86559E948802}" type="datetime1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CENG 477 – Computer 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54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5A8171-A16C-4CE6-A585-1A684EF4A41A}" type="datetime1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9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B16B68-2F22-4221-9B5E-DDD8093D3016}" type="datetime1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02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608962-6EBE-4BB2-AA78-5EA45938244B}" type="datetime1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6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C8A98A-640F-44FC-9A40-09B0EAD5D0C8}" type="datetime1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1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454D349-6344-4C62-9547-351FAB47CBB3}" type="datetime1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4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891764C-6DAB-47ED-A7CA-3CB4C2956845}" type="datetime1">
              <a:rPr lang="en-US" smtClean="0"/>
              <a:t>12/15/2025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52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7D3D65-E2E6-41D1-ADFF-D26EDEA5D25D}" type="datetime1">
              <a:rPr lang="en-US" smtClean="0"/>
              <a:t>12/15/2025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3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FC70D7-2558-4E20-8128-AB102227DAE0}" type="datetime1">
              <a:rPr lang="en-US" smtClean="0"/>
              <a:t>12/15/2025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07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93A960A-065A-4F38-A86D-CE6E7A4FCBAE}" type="datetime1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6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F13389C-EC1D-4A33-AC4D-9685C99DD36F}" type="datetime1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61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18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CENG 477 – Computer 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85F22-8D96-4CC0-8AEC-D5DD4505838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470779"/>
            <a:ext cx="762000" cy="31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1656"/>
            <a:ext cx="9144000" cy="9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830568"/>
            <a:ext cx="9144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4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id-Software/DOOM-3-BF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gelfire.com/games5/duktroa/RealTimeShadowTutorial.htm" TargetMode="External"/><Relationship Id="rId2" Type="http://schemas.openxmlformats.org/officeDocument/2006/relationships/hyperlink" Target="http://http.developer.nvidia.com/GPUGems/gpugems_ch09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CENG 477</a:t>
            </a:r>
            <a:br>
              <a:rPr lang="en-US" dirty="0"/>
            </a:br>
            <a:r>
              <a:rPr lang="en-US" dirty="0"/>
              <a:t>Introduction to Computer Graphics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Shadows in Forward Rendering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Volumes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shadow volume can be created for any arbitrary object.</a:t>
            </a:r>
          </a:p>
          <a:p>
            <a:r>
              <a:rPr lang="en-US" dirty="0"/>
              <a:t>We need to determine the </a:t>
            </a:r>
            <a:r>
              <a:rPr lang="en-US" dirty="0">
                <a:solidFill>
                  <a:srgbClr val="C00000"/>
                </a:solidFill>
              </a:rPr>
              <a:t>contour edges </a:t>
            </a:r>
            <a:r>
              <a:rPr lang="en-US" dirty="0"/>
              <a:t>(silhouette-edges) of the object as seen from the light source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contour edge </a:t>
            </a:r>
            <a:r>
              <a:rPr lang="en-US" dirty="0"/>
              <a:t>has one adjacent polygon facing the light source and the other away from the light source</a:t>
            </a:r>
          </a:p>
          <a:p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9145" y="3962400"/>
            <a:ext cx="252285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3962400"/>
            <a:ext cx="222821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 rot="16200000">
            <a:off x="6074792" y="4943459"/>
            <a:ext cx="224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John </a:t>
            </a:r>
            <a:r>
              <a:rPr lang="en-US" dirty="0" err="1"/>
              <a:t>Tsiombikas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 Edges</a:t>
            </a:r>
          </a:p>
        </p:txBody>
      </p:sp>
      <p:sp>
        <p:nvSpPr>
          <p:cNvPr id="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contour edge </a:t>
            </a:r>
            <a:r>
              <a:rPr lang="en-US" dirty="0"/>
              <a:t>has one adjacent polygon facing the light source and the other away from the light source</a:t>
            </a:r>
          </a:p>
          <a:p>
            <a:r>
              <a:rPr lang="en-US" dirty="0"/>
              <a:t>We can use dot product to decide whether a face is toward or away from the light source</a:t>
            </a:r>
          </a:p>
          <a:p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2590800" y="5425440"/>
            <a:ext cx="152400" cy="152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286000" y="557784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3787771" y="3801489"/>
            <a:ext cx="2671528" cy="2446911"/>
            <a:chOff x="3581400" y="3505200"/>
            <a:chExt cx="1679369" cy="1538171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264311" y="3765941"/>
              <a:ext cx="993489" cy="5012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4759151" y="4275118"/>
              <a:ext cx="501618" cy="7532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3770275" y="3505202"/>
              <a:ext cx="115925" cy="980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3891617" y="3510256"/>
              <a:ext cx="371625" cy="254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3886200" y="3505200"/>
              <a:ext cx="10668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 flipV="1">
              <a:off x="4953000" y="3657600"/>
              <a:ext cx="304800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754152" y="3657600"/>
              <a:ext cx="191921" cy="137577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3810000" y="3657600"/>
              <a:ext cx="1143000" cy="838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endCxn id="14" idx="0"/>
            </p:cNvCxnSpPr>
            <p:nvPr/>
          </p:nvCxnSpPr>
          <p:spPr>
            <a:xfrm>
              <a:off x="3886200" y="3505200"/>
              <a:ext cx="378111" cy="25640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4264182" y="3657600"/>
              <a:ext cx="688064" cy="1041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osceles Triangle 13"/>
            <p:cNvSpPr/>
            <p:nvPr/>
          </p:nvSpPr>
          <p:spPr>
            <a:xfrm>
              <a:off x="3581400" y="3657600"/>
              <a:ext cx="1371600" cy="1219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727CA3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/>
            <p:nvPr/>
          </p:nvCxnSpPr>
          <p:spPr>
            <a:xfrm flipH="1" flipV="1">
              <a:off x="4263390" y="3760470"/>
              <a:ext cx="489680" cy="128231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772982" y="4482579"/>
              <a:ext cx="976172" cy="56079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3773452" y="3505202"/>
              <a:ext cx="112748" cy="97577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/>
          <p:nvPr/>
        </p:nvCxnSpPr>
        <p:spPr>
          <a:xfrm flipH="1" flipV="1">
            <a:off x="3863971" y="4182489"/>
            <a:ext cx="5334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4321171" y="5173089"/>
            <a:ext cx="457200" cy="685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4930771" y="3496689"/>
            <a:ext cx="91440" cy="53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5540371" y="5020689"/>
            <a:ext cx="533400" cy="76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6172200" y="5577840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Shadow </a:t>
            </a:r>
          </a:p>
          <a:p>
            <a:r>
              <a:rPr lang="en-US" dirty="0"/>
              <a:t>caster object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3048000" y="3864709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</a:t>
            </a:r>
          </a:p>
          <a:p>
            <a:r>
              <a:rPr lang="en-US" dirty="0" err="1"/>
              <a:t>normals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 Edges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295400"/>
            <a:ext cx="7772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// transform the light to the coordinate system of the object</a:t>
            </a:r>
          </a:p>
          <a:p>
            <a:r>
              <a:rPr lang="en-US" dirty="0" err="1"/>
              <a:t>LightPosition</a:t>
            </a:r>
            <a:r>
              <a:rPr lang="en-US" dirty="0"/>
              <a:t> = Inverse(</a:t>
            </a:r>
            <a:r>
              <a:rPr lang="en-US" dirty="0" err="1"/>
              <a:t>ObjectWorldMatrix</a:t>
            </a:r>
            <a:r>
              <a:rPr lang="en-US" dirty="0"/>
              <a:t>) * </a:t>
            </a:r>
            <a:r>
              <a:rPr lang="en-US" dirty="0" err="1"/>
              <a:t>LightPosition</a:t>
            </a:r>
            <a:r>
              <a:rPr lang="en-US" dirty="0"/>
              <a:t>;</a:t>
            </a:r>
          </a:p>
          <a:p>
            <a:r>
              <a:rPr lang="en-US" b="1" dirty="0"/>
              <a:t>for</a:t>
            </a:r>
            <a:r>
              <a:rPr lang="en-US" dirty="0"/>
              <a:t> (</a:t>
            </a:r>
            <a:r>
              <a:rPr lang="en-US" i="1" dirty="0"/>
              <a:t>every polygon) </a:t>
            </a:r>
            <a:r>
              <a:rPr lang="en-US" b="1" i="1" dirty="0"/>
              <a:t>{</a:t>
            </a:r>
          </a:p>
          <a:p>
            <a:r>
              <a:rPr lang="en-US" dirty="0"/>
              <a:t>    </a:t>
            </a:r>
            <a:r>
              <a:rPr lang="en-US" dirty="0" err="1"/>
              <a:t>IncidentLightDir</a:t>
            </a:r>
            <a:r>
              <a:rPr lang="en-US" dirty="0"/>
              <a:t> = </a:t>
            </a:r>
            <a:r>
              <a:rPr lang="en-US" dirty="0" err="1"/>
              <a:t>AveragePolyPosition</a:t>
            </a:r>
            <a:r>
              <a:rPr lang="en-US" dirty="0"/>
              <a:t> - </a:t>
            </a:r>
            <a:r>
              <a:rPr lang="en-US" dirty="0" err="1"/>
              <a:t>LightPosition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// if the polygon faces away from the light source....</a:t>
            </a:r>
          </a:p>
          <a:p>
            <a:r>
              <a:rPr lang="en-US" dirty="0"/>
              <a:t>    </a:t>
            </a:r>
            <a:r>
              <a:rPr lang="en-US" b="1" dirty="0"/>
              <a:t>if</a:t>
            </a:r>
            <a:r>
              <a:rPr lang="en-US" dirty="0"/>
              <a:t> (</a:t>
            </a:r>
            <a:r>
              <a:rPr lang="en-US" dirty="0" err="1"/>
              <a:t>DotProduct</a:t>
            </a:r>
            <a:r>
              <a:rPr lang="en-US" dirty="0"/>
              <a:t>(</a:t>
            </a:r>
            <a:r>
              <a:rPr lang="en-US" dirty="0" err="1"/>
              <a:t>IncidentLightDir</a:t>
            </a:r>
            <a:r>
              <a:rPr lang="en-US" dirty="0"/>
              <a:t>, </a:t>
            </a:r>
            <a:r>
              <a:rPr lang="en-US" dirty="0" err="1"/>
              <a:t>PolygonNormal</a:t>
            </a:r>
            <a:r>
              <a:rPr lang="en-US" dirty="0"/>
              <a:t>) &gt;= 0.0) </a:t>
            </a:r>
            <a:r>
              <a:rPr lang="en-US" b="1" dirty="0"/>
              <a:t>{</a:t>
            </a:r>
          </a:p>
          <a:p>
            <a:r>
              <a:rPr lang="en-US" dirty="0"/>
              <a:t>        </a:t>
            </a:r>
            <a:r>
              <a:rPr lang="en-US" b="1" dirty="0"/>
              <a:t>for</a:t>
            </a:r>
            <a:r>
              <a:rPr lang="en-US" dirty="0"/>
              <a:t> (</a:t>
            </a:r>
            <a:r>
              <a:rPr lang="en-US" i="1" dirty="0"/>
              <a:t>every edge of the polygon) </a:t>
            </a:r>
            <a:r>
              <a:rPr lang="en-US" b="1" i="1" dirty="0"/>
              <a:t>{</a:t>
            </a:r>
          </a:p>
          <a:p>
            <a:r>
              <a:rPr lang="en-US" dirty="0"/>
              <a:t>            </a:t>
            </a:r>
            <a:r>
              <a:rPr lang="en-US" b="1" dirty="0"/>
              <a:t>if</a:t>
            </a:r>
            <a:r>
              <a:rPr lang="en-US" dirty="0"/>
              <a:t> (</a:t>
            </a:r>
            <a:r>
              <a:rPr lang="en-US" i="1" dirty="0"/>
              <a:t>the edge is already in the contour edge list) </a:t>
            </a:r>
            <a:r>
              <a:rPr lang="en-US" b="1" i="1" dirty="0"/>
              <a:t>{</a:t>
            </a:r>
          </a:p>
          <a:p>
            <a:r>
              <a:rPr lang="en-US" dirty="0"/>
              <a:t>         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// then it can't be a contour edge since it is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        // referenced by two triangles that are facing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        // away from the light</a:t>
            </a:r>
          </a:p>
          <a:p>
            <a:r>
              <a:rPr lang="en-US" i="1" dirty="0"/>
              <a:t>                remove the existing edge from the contour list;</a:t>
            </a:r>
          </a:p>
          <a:p>
            <a:r>
              <a:rPr lang="en-US" b="1" dirty="0"/>
              <a:t>            } else {</a:t>
            </a:r>
          </a:p>
          <a:p>
            <a:r>
              <a:rPr lang="en-US" i="1" dirty="0"/>
              <a:t>                add the edge to the contour list;</a:t>
            </a:r>
          </a:p>
          <a:p>
            <a:r>
              <a:rPr lang="en-US" b="1" dirty="0"/>
              <a:t>            }</a:t>
            </a:r>
          </a:p>
          <a:p>
            <a:r>
              <a:rPr lang="en-US" b="1" dirty="0"/>
              <a:t>        }</a:t>
            </a:r>
          </a:p>
          <a:p>
            <a:r>
              <a:rPr lang="en-US" b="1" dirty="0"/>
              <a:t>    }</a:t>
            </a:r>
          </a:p>
          <a:p>
            <a:r>
              <a:rPr lang="en-US" b="1" dirty="0"/>
              <a:t>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7446391" y="3571859"/>
            <a:ext cx="224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John </a:t>
            </a:r>
            <a:r>
              <a:rPr lang="en-US" dirty="0" err="1"/>
              <a:t>Tsiombikas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Arrow Connector 50"/>
          <p:cNvCxnSpPr>
            <a:stCxn id="4" idx="6"/>
          </p:cNvCxnSpPr>
          <p:nvPr/>
        </p:nvCxnSpPr>
        <p:spPr>
          <a:xfrm flipV="1">
            <a:off x="2286000" y="4572000"/>
            <a:ext cx="5220031" cy="633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Extruding Contour Edges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contours are found, we need to extrude them to create a large shadow volume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5129150"/>
            <a:ext cx="152400" cy="152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528155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216989" y="2209800"/>
            <a:ext cx="2888411" cy="29818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218414" y="5200153"/>
            <a:ext cx="5526156" cy="1311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3381294" y="3476705"/>
            <a:ext cx="2671528" cy="2446911"/>
            <a:chOff x="3581400" y="3505200"/>
            <a:chExt cx="1679369" cy="1538171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264311" y="3765941"/>
              <a:ext cx="993489" cy="5012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4759151" y="4275118"/>
              <a:ext cx="501618" cy="7532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3770275" y="3505202"/>
              <a:ext cx="115925" cy="980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3891617" y="3510256"/>
              <a:ext cx="371625" cy="254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886200" y="3505200"/>
              <a:ext cx="10668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4953000" y="3657600"/>
              <a:ext cx="304800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754152" y="3657600"/>
              <a:ext cx="191921" cy="137577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3810000" y="3657600"/>
              <a:ext cx="1143000" cy="838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endCxn id="42" idx="0"/>
            </p:cNvCxnSpPr>
            <p:nvPr/>
          </p:nvCxnSpPr>
          <p:spPr>
            <a:xfrm>
              <a:off x="3886200" y="3505200"/>
              <a:ext cx="378111" cy="2564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64182" y="3657600"/>
              <a:ext cx="688064" cy="1041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Isosceles Triangle 41"/>
            <p:cNvSpPr/>
            <p:nvPr/>
          </p:nvSpPr>
          <p:spPr>
            <a:xfrm>
              <a:off x="3581400" y="3657600"/>
              <a:ext cx="1371600" cy="1219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727CA3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 flipH="1" flipV="1">
              <a:off x="4263390" y="3760470"/>
              <a:ext cx="489680" cy="12823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772982" y="4482579"/>
              <a:ext cx="976172" cy="5607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3773452" y="3505202"/>
              <a:ext cx="112748" cy="9757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/>
          <p:cNvCxnSpPr/>
          <p:nvPr/>
        </p:nvCxnSpPr>
        <p:spPr>
          <a:xfrm flipV="1">
            <a:off x="2210463" y="2512612"/>
            <a:ext cx="4619707" cy="26875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Extruding Contour Edges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Extrusion amount should be large enough to cover all objects which can receive shadow from this light source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2977277"/>
            <a:ext cx="7772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ExtrudeMagnitude</a:t>
            </a:r>
            <a:r>
              <a:rPr lang="en-US" dirty="0"/>
              <a:t> = A_BIG_NUMBER;</a:t>
            </a:r>
          </a:p>
          <a:p>
            <a:r>
              <a:rPr lang="en-US" b="1" dirty="0"/>
              <a:t>for</a:t>
            </a:r>
            <a:r>
              <a:rPr lang="en-US" dirty="0"/>
              <a:t> (</a:t>
            </a:r>
            <a:r>
              <a:rPr lang="en-US" i="1" dirty="0"/>
              <a:t>every edge) </a:t>
            </a:r>
            <a:r>
              <a:rPr lang="en-US" b="1" i="1" dirty="0"/>
              <a:t>{</a:t>
            </a:r>
          </a:p>
          <a:p>
            <a:r>
              <a:rPr lang="en-US" dirty="0"/>
              <a:t>    </a:t>
            </a:r>
            <a:r>
              <a:rPr lang="en-US" dirty="0" err="1"/>
              <a:t>ShadowQuad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].vertex[0] = edge[</a:t>
            </a:r>
            <a:r>
              <a:rPr lang="en-US" dirty="0" err="1"/>
              <a:t>i</a:t>
            </a:r>
            <a:r>
              <a:rPr lang="en-US" dirty="0"/>
              <a:t>].vertex[0];</a:t>
            </a:r>
          </a:p>
          <a:p>
            <a:r>
              <a:rPr lang="en-US" dirty="0"/>
              <a:t>    </a:t>
            </a:r>
            <a:r>
              <a:rPr lang="en-US" dirty="0" err="1"/>
              <a:t>ShadowQuad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].vertex[1] = edge[</a:t>
            </a:r>
            <a:r>
              <a:rPr lang="en-US" dirty="0" err="1"/>
              <a:t>i</a:t>
            </a:r>
            <a:r>
              <a:rPr lang="en-US" dirty="0"/>
              <a:t>].vertex[1];</a:t>
            </a:r>
          </a:p>
          <a:p>
            <a:r>
              <a:rPr lang="en-US" dirty="0"/>
              <a:t>    </a:t>
            </a:r>
            <a:r>
              <a:rPr lang="en-US" dirty="0" err="1"/>
              <a:t>ShadowQuad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].vertex[2] = edge[</a:t>
            </a:r>
            <a:r>
              <a:rPr lang="en-US" dirty="0" err="1"/>
              <a:t>i</a:t>
            </a:r>
            <a:r>
              <a:rPr lang="en-US" dirty="0"/>
              <a:t>].vertex[1] + </a:t>
            </a:r>
            <a:r>
              <a:rPr lang="en-US" dirty="0" err="1"/>
              <a:t>ExtrudeMagnitude</a:t>
            </a:r>
            <a:r>
              <a:rPr lang="en-US" dirty="0"/>
              <a:t> *</a:t>
            </a:r>
          </a:p>
          <a:p>
            <a:r>
              <a:rPr lang="en-US" dirty="0"/>
              <a:t>        (edge[</a:t>
            </a:r>
            <a:r>
              <a:rPr lang="en-US" dirty="0" err="1"/>
              <a:t>i</a:t>
            </a:r>
            <a:r>
              <a:rPr lang="en-US" dirty="0"/>
              <a:t>].vertex[1] - </a:t>
            </a:r>
            <a:r>
              <a:rPr lang="en-US" dirty="0" err="1"/>
              <a:t>LightPosition</a:t>
            </a:r>
            <a:r>
              <a:rPr lang="en-US" dirty="0"/>
              <a:t>);</a:t>
            </a:r>
          </a:p>
          <a:p>
            <a:r>
              <a:rPr lang="en-US" dirty="0"/>
              <a:t>    </a:t>
            </a:r>
            <a:r>
              <a:rPr lang="en-US" dirty="0" err="1"/>
              <a:t>ShadowQuad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].vertex[3] = edge[</a:t>
            </a:r>
            <a:r>
              <a:rPr lang="en-US" dirty="0" err="1"/>
              <a:t>i</a:t>
            </a:r>
            <a:r>
              <a:rPr lang="en-US" dirty="0"/>
              <a:t>].vertex[0] + </a:t>
            </a:r>
            <a:r>
              <a:rPr lang="en-US" dirty="0" err="1"/>
              <a:t>ExtrudeMagnitude</a:t>
            </a:r>
            <a:r>
              <a:rPr lang="en-US" dirty="0"/>
              <a:t> *</a:t>
            </a:r>
          </a:p>
          <a:p>
            <a:r>
              <a:rPr lang="en-US" dirty="0"/>
              <a:t>        (edge[</a:t>
            </a:r>
            <a:r>
              <a:rPr lang="en-US" dirty="0" err="1"/>
              <a:t>i</a:t>
            </a:r>
            <a:r>
              <a:rPr lang="en-US" dirty="0"/>
              <a:t>].vertex[0] - </a:t>
            </a:r>
            <a:r>
              <a:rPr lang="en-US" dirty="0" err="1"/>
              <a:t>LightPosition</a:t>
            </a:r>
            <a:r>
              <a:rPr lang="en-US" dirty="0"/>
              <a:t>);</a:t>
            </a:r>
          </a:p>
          <a:p>
            <a:r>
              <a:rPr lang="en-US" b="1" dirty="0"/>
              <a:t>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7446391" y="4181459"/>
            <a:ext cx="224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John </a:t>
            </a:r>
            <a:r>
              <a:rPr lang="en-US" dirty="0" err="1"/>
              <a:t>Tsiombikas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Extruding Contour Edges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shadow caster object’s contour vertices serve as the </a:t>
            </a:r>
            <a:r>
              <a:rPr lang="en-US" i="1" dirty="0"/>
              <a:t>cap</a:t>
            </a:r>
            <a:r>
              <a:rPr lang="en-US" dirty="0"/>
              <a:t> of the shadow volume.</a:t>
            </a:r>
          </a:p>
          <a:p>
            <a:r>
              <a:rPr lang="en-US" dirty="0"/>
              <a:t>The </a:t>
            </a:r>
            <a:r>
              <a:rPr lang="en-US" i="1" dirty="0"/>
              <a:t>bottom</a:t>
            </a:r>
            <a:r>
              <a:rPr lang="en-US" dirty="0"/>
              <a:t> can also be capped to obtain a closed volume.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37630" y="528155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877549" y="3325523"/>
            <a:ext cx="3858370" cy="2958479"/>
            <a:chOff x="2542430" y="2209800"/>
            <a:chExt cx="5610970" cy="4302318"/>
          </a:xfrm>
        </p:grpSpPr>
        <p:cxnSp>
          <p:nvCxnSpPr>
            <p:cNvPr id="51" name="Straight Arrow Connector 50"/>
            <p:cNvCxnSpPr>
              <a:stCxn id="4" idx="6"/>
            </p:cNvCxnSpPr>
            <p:nvPr/>
          </p:nvCxnSpPr>
          <p:spPr>
            <a:xfrm flipV="1">
              <a:off x="2694830" y="4572000"/>
              <a:ext cx="5220031" cy="6333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2542430" y="5129150"/>
              <a:ext cx="152400" cy="152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2625819" y="2209800"/>
              <a:ext cx="2888411" cy="298186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2627244" y="5200153"/>
              <a:ext cx="5526156" cy="131196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090585" y="3476708"/>
              <a:ext cx="184413" cy="15591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4283615" y="3484748"/>
              <a:ext cx="591178" cy="404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274998" y="3476705"/>
              <a:ext cx="601496" cy="40789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4875029" y="3882787"/>
              <a:ext cx="778979" cy="203989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094891" y="5031512"/>
              <a:ext cx="1552887" cy="89210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4095639" y="3476708"/>
              <a:ext cx="179359" cy="155225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2619293" y="2512612"/>
              <a:ext cx="4619707" cy="268754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361830" y="2362200"/>
              <a:ext cx="1294181" cy="46878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7213391" y="4648200"/>
              <a:ext cx="129639" cy="164572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4293201" y="2370125"/>
              <a:ext cx="1075335" cy="109728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4860742" y="2838298"/>
              <a:ext cx="1802584" cy="104912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4095691" y="4630522"/>
              <a:ext cx="3255264" cy="402336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5631883" y="5925312"/>
              <a:ext cx="1587399" cy="35844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368536" y="2370125"/>
              <a:ext cx="1975104" cy="2260397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6656011" y="2838298"/>
              <a:ext cx="555955" cy="3445459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654800" y="2838450"/>
              <a:ext cx="677653" cy="18025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Extruding Contour Edges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how it looks like for a complex object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795650"/>
            <a:ext cx="358711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7100" y="2795650"/>
            <a:ext cx="409384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 rot="16200000">
            <a:off x="7674991" y="4212209"/>
            <a:ext cx="224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John </a:t>
            </a:r>
            <a:r>
              <a:rPr lang="en-US" dirty="0" err="1"/>
              <a:t>Tsiombikas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70E3C-0D70-4362-8AC8-FF48DB08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shadow_volume">
            <a:hlinkClick r:id="" action="ppaction://media"/>
            <a:extLst>
              <a:ext uri="{FF2B5EF4-FFF2-40B4-BE49-F238E27FC236}">
                <a16:creationId xmlns:a16="http://schemas.microsoft.com/office/drawing/2014/main" id="{81E5DEE0-C7FC-4267-90DE-B3F21316D48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6650" y="1600200"/>
            <a:ext cx="4330700" cy="45259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6919A2-B131-4AEE-B620-D6B7A39C6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67D7C-8F9F-4585-AD56-5168AA6F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5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Shadows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what? Any ideas about how we can proceed?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6982" y="2510348"/>
            <a:ext cx="4651018" cy="3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 rot="16200000">
            <a:off x="6074791" y="4440809"/>
            <a:ext cx="224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John </a:t>
            </a:r>
            <a:r>
              <a:rPr lang="en-US" dirty="0" err="1"/>
              <a:t>Tsiombikas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67000" y="5976406"/>
            <a:ext cx="1066800" cy="3148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camera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28800" y="2352910"/>
            <a:ext cx="1066800" cy="3148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Shadows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a ray originating from the eye</a:t>
            </a:r>
          </a:p>
          <a:p>
            <a:r>
              <a:rPr lang="en-US" dirty="0"/>
              <a:t>If it </a:t>
            </a:r>
            <a:r>
              <a:rPr lang="en-US" dirty="0">
                <a:solidFill>
                  <a:srgbClr val="C00000"/>
                </a:solidFill>
              </a:rPr>
              <a:t>enters</a:t>
            </a:r>
            <a:r>
              <a:rPr lang="en-US" dirty="0"/>
              <a:t> the shadow volume from a front face and </a:t>
            </a:r>
            <a:r>
              <a:rPr lang="en-US" dirty="0">
                <a:solidFill>
                  <a:srgbClr val="C00000"/>
                </a:solidFill>
              </a:rPr>
              <a:t>exits</a:t>
            </a:r>
            <a:r>
              <a:rPr lang="en-US" dirty="0"/>
              <a:t> from a back face, the point it reaches is not in shadow</a:t>
            </a:r>
          </a:p>
          <a:p>
            <a:r>
              <a:rPr lang="en-US" dirty="0"/>
              <a:t>However, </a:t>
            </a:r>
            <a:r>
              <a:rPr lang="en-US" dirty="0">
                <a:solidFill>
                  <a:srgbClr val="C00000"/>
                </a:solidFill>
              </a:rPr>
              <a:t>if it does not exit before hitting the object</a:t>
            </a:r>
            <a:r>
              <a:rPr lang="en-US" dirty="0"/>
              <a:t>, the point should be in shadow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3823300"/>
            <a:ext cx="2889228" cy="22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18647" y="5989853"/>
            <a:ext cx="1066800" cy="3148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camera</a:t>
            </a:r>
          </a:p>
        </p:txBody>
      </p:sp>
      <p:sp>
        <p:nvSpPr>
          <p:cNvPr id="8" name="Rectangle 7"/>
          <p:cNvSpPr/>
          <p:nvPr/>
        </p:nvSpPr>
        <p:spPr>
          <a:xfrm>
            <a:off x="2985247" y="4114800"/>
            <a:ext cx="1066800" cy="314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Shadows</a:t>
            </a:r>
          </a:p>
        </p:txBody>
      </p:sp>
      <p:sp>
        <p:nvSpPr>
          <p:cNvPr id="113" name="Content Placeholder 1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Shadows are an important element of visual realism</a:t>
            </a:r>
          </a:p>
        </p:txBody>
      </p:sp>
      <p:pic>
        <p:nvPicPr>
          <p:cNvPr id="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381000" y="2743200"/>
            <a:ext cx="2743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0" y="2743200"/>
            <a:ext cx="2743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2743200"/>
            <a:ext cx="2743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" name="TextBox 111"/>
          <p:cNvSpPr txBox="1"/>
          <p:nvPr/>
        </p:nvSpPr>
        <p:spPr>
          <a:xfrm>
            <a:off x="2743200" y="5562600"/>
            <a:ext cx="389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Sintorn</a:t>
            </a:r>
            <a:r>
              <a:rPr lang="en-US" dirty="0"/>
              <a:t> et al. – </a:t>
            </a:r>
            <a:r>
              <a:rPr lang="en-US" dirty="0" err="1"/>
              <a:t>Siggraph</a:t>
            </a:r>
            <a:r>
              <a:rPr lang="en-US" dirty="0"/>
              <a:t> Asia 2012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Shadows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24400"/>
          </a:xfrm>
        </p:spPr>
        <p:txBody>
          <a:bodyPr>
            <a:normAutofit/>
          </a:bodyPr>
          <a:lstStyle/>
          <a:p>
            <a:r>
              <a:rPr lang="en-US" dirty="0"/>
              <a:t>But we are not ray tracing! How can we know if the ray enters or exits?</a:t>
            </a:r>
          </a:p>
          <a:p>
            <a:r>
              <a:rPr lang="en-US" dirty="0"/>
              <a:t>This is where </a:t>
            </a:r>
            <a:r>
              <a:rPr lang="en-US" dirty="0">
                <a:solidFill>
                  <a:srgbClr val="C00000"/>
                </a:solidFill>
              </a:rPr>
              <a:t>depth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stencil</a:t>
            </a:r>
            <a:r>
              <a:rPr lang="en-US" dirty="0"/>
              <a:t> buffers come in handy</a:t>
            </a:r>
          </a:p>
          <a:p>
            <a:r>
              <a:rPr lang="en-US" dirty="0"/>
              <a:t>Stencil buffer:</a:t>
            </a:r>
          </a:p>
          <a:p>
            <a:pPr lvl="1"/>
            <a:r>
              <a:rPr lang="en-US" dirty="0"/>
              <a:t>An integer buffer that stores a value for every pixel (usually an 8-bit value)</a:t>
            </a:r>
          </a:p>
          <a:p>
            <a:pPr lvl="1"/>
            <a:r>
              <a:rPr lang="en-US" dirty="0"/>
              <a:t>We can clear it to any value that we want (</a:t>
            </a:r>
            <a:r>
              <a:rPr lang="en-US" dirty="0" err="1"/>
              <a:t>glClearStencil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 and </a:t>
            </a:r>
            <a:r>
              <a:rPr lang="en-US" dirty="0" err="1"/>
              <a:t>glClear</a:t>
            </a:r>
            <a:r>
              <a:rPr lang="en-US" dirty="0"/>
              <a:t>(GL_STENCIL_BUFFER_BIT))</a:t>
            </a:r>
          </a:p>
          <a:p>
            <a:pPr lvl="1"/>
            <a:r>
              <a:rPr lang="en-US" dirty="0"/>
              <a:t>Has operations such as </a:t>
            </a:r>
            <a:r>
              <a:rPr lang="en-US" dirty="0">
                <a:solidFill>
                  <a:srgbClr val="C00000"/>
                </a:solidFill>
              </a:rPr>
              <a:t>increment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decrement</a:t>
            </a:r>
            <a:r>
              <a:rPr lang="en-US" dirty="0"/>
              <a:t> based on the result of the depth test (</a:t>
            </a:r>
            <a:r>
              <a:rPr lang="en-US" dirty="0" err="1"/>
              <a:t>glStencilOp</a:t>
            </a:r>
            <a:r>
              <a:rPr lang="en-US" dirty="0"/>
              <a:t>(</a:t>
            </a:r>
            <a:r>
              <a:rPr lang="en-US" dirty="0" err="1"/>
              <a:t>sfail</a:t>
            </a:r>
            <a:r>
              <a:rPr lang="en-US" dirty="0"/>
              <a:t>, </a:t>
            </a:r>
            <a:r>
              <a:rPr lang="en-US" dirty="0" err="1"/>
              <a:t>dfail</a:t>
            </a:r>
            <a:r>
              <a:rPr lang="en-US" dirty="0"/>
              <a:t>, </a:t>
            </a:r>
            <a:r>
              <a:rPr lang="en-US" dirty="0" err="1"/>
              <a:t>dpass</a:t>
            </a:r>
            <a:r>
              <a:rPr lang="en-US" dirty="0"/>
              <a:t>))</a:t>
            </a:r>
          </a:p>
          <a:p>
            <a:r>
              <a:rPr lang="en-US" dirty="0"/>
              <a:t>Think of stencil buffer as a </a:t>
            </a:r>
            <a:r>
              <a:rPr lang="en-US" dirty="0">
                <a:solidFill>
                  <a:srgbClr val="C00000"/>
                </a:solidFill>
              </a:rPr>
              <a:t>counter buffer</a:t>
            </a:r>
            <a:r>
              <a:rPr lang="en-US" dirty="0"/>
              <a:t>, which keeps a counter for every pixel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Shadow Volume Algorithm (Part 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Clear</a:t>
            </a:r>
            <a:r>
              <a:rPr lang="en-US" dirty="0"/>
              <a:t> the depth (to 1.0) and stencil buffer (to 0)</a:t>
            </a:r>
          </a:p>
          <a:p>
            <a:r>
              <a:rPr lang="en-US" dirty="0">
                <a:solidFill>
                  <a:srgbClr val="C00000"/>
                </a:solidFill>
              </a:rPr>
              <a:t>Enable depth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testing and </a:t>
            </a:r>
            <a:r>
              <a:rPr lang="en-US" dirty="0">
                <a:solidFill>
                  <a:srgbClr val="C00000"/>
                </a:solidFill>
              </a:rPr>
              <a:t>disable stencil </a:t>
            </a:r>
            <a:r>
              <a:rPr lang="en-US" dirty="0"/>
              <a:t>testing</a:t>
            </a:r>
          </a:p>
          <a:p>
            <a:r>
              <a:rPr lang="en-US" dirty="0"/>
              <a:t>Render the scene with </a:t>
            </a:r>
            <a:r>
              <a:rPr lang="en-US" dirty="0">
                <a:solidFill>
                  <a:srgbClr val="C00000"/>
                </a:solidFill>
              </a:rPr>
              <a:t>ambient light </a:t>
            </a:r>
            <a:r>
              <a:rPr lang="en-US" dirty="0"/>
              <a:t>(note that ambient light does not produce shadows). This updates the depth buffer value for every pixel that corresponds to an object</a:t>
            </a:r>
          </a:p>
          <a:p>
            <a:r>
              <a:rPr lang="en-US" dirty="0">
                <a:solidFill>
                  <a:srgbClr val="C00000"/>
                </a:solidFill>
              </a:rPr>
              <a:t>Disable writing </a:t>
            </a:r>
            <a:r>
              <a:rPr lang="en-US" dirty="0"/>
              <a:t>to the depth buffer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839588"/>
              </p:ext>
            </p:extLst>
          </p:nvPr>
        </p:nvGraphicFramePr>
        <p:xfrm>
          <a:off x="2971800" y="4274864"/>
          <a:ext cx="2895600" cy="204973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37127"/>
              </p:ext>
            </p:extLst>
          </p:nvPr>
        </p:nvGraphicFramePr>
        <p:xfrm>
          <a:off x="422231" y="4274864"/>
          <a:ext cx="2157560" cy="204207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6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6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96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6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91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91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100</a:t>
                      </a:r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100</a:t>
                      </a:r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100</a:t>
                      </a:r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100</a:t>
                      </a:r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100</a:t>
                      </a:r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100</a:t>
                      </a:r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100</a:t>
                      </a:r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100</a:t>
                      </a:r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100</a:t>
                      </a:r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100</a:t>
                      </a:r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100</a:t>
                      </a:r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100</a:t>
                      </a:r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100</a:t>
                      </a:r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100</a:t>
                      </a:r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100</a:t>
                      </a:r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100</a:t>
                      </a:r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91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91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 rot="16200000">
            <a:off x="-414491" y="5107402"/>
            <a:ext cx="136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Buffer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2151314" y="5123432"/>
            <a:ext cx="140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 Buffer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625303"/>
              </p:ext>
            </p:extLst>
          </p:nvPr>
        </p:nvGraphicFramePr>
        <p:xfrm>
          <a:off x="6172200" y="4267200"/>
          <a:ext cx="2895600" cy="204973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 rot="16200000">
            <a:off x="5366603" y="5123431"/>
            <a:ext cx="142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Stencil Buffer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Shadow Volume Algorithm (Part 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Draw the </a:t>
            </a:r>
            <a:r>
              <a:rPr lang="en-US" dirty="0">
                <a:solidFill>
                  <a:srgbClr val="C00000"/>
                </a:solidFill>
              </a:rPr>
              <a:t>front faces</a:t>
            </a:r>
            <a:r>
              <a:rPr lang="en-US" dirty="0"/>
              <a:t> of the shadow volume. Increment the stencil value for every pixel that passes the depth test (</a:t>
            </a:r>
            <a:r>
              <a:rPr lang="en-US" dirty="0" err="1"/>
              <a:t>glStencilOp</a:t>
            </a:r>
            <a:r>
              <a:rPr lang="en-US" dirty="0"/>
              <a:t>(GL_KEEP, GL_KEEP, </a:t>
            </a:r>
            <a:r>
              <a:rPr lang="en-US" b="1" dirty="0"/>
              <a:t>GL_INCR</a:t>
            </a:r>
            <a:r>
              <a:rPr lang="en-US" dirty="0"/>
              <a:t>))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793130"/>
              </p:ext>
            </p:extLst>
          </p:nvPr>
        </p:nvGraphicFramePr>
        <p:xfrm>
          <a:off x="3200400" y="3455894"/>
          <a:ext cx="2895600" cy="26999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124200" y="307489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Stencil Buffer – Front Pass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08700" y="3982890"/>
            <a:ext cx="31171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Stencil value for fragments</a:t>
            </a:r>
          </a:p>
          <a:p>
            <a:r>
              <a:rPr lang="en-US" dirty="0"/>
              <a:t>behind the shadow volume’s</a:t>
            </a:r>
          </a:p>
          <a:p>
            <a:r>
              <a:rPr lang="en-US" dirty="0"/>
              <a:t>front faces’ will be incremented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Shadow Volume Algorithm (Part 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Draw the </a:t>
            </a:r>
            <a:r>
              <a:rPr lang="en-US" dirty="0">
                <a:solidFill>
                  <a:srgbClr val="C00000"/>
                </a:solidFill>
              </a:rPr>
              <a:t>back faces</a:t>
            </a:r>
            <a:r>
              <a:rPr lang="en-US" dirty="0"/>
              <a:t> of the shadow volume. Decrement the stencil value for every pixel that passes the depth test (</a:t>
            </a:r>
            <a:r>
              <a:rPr lang="en-US" dirty="0" err="1"/>
              <a:t>glStencilOp</a:t>
            </a:r>
            <a:r>
              <a:rPr lang="en-US" dirty="0"/>
              <a:t>(GL_KEEP, GL_KEEP, </a:t>
            </a:r>
            <a:r>
              <a:rPr lang="en-US" b="1" dirty="0"/>
              <a:t>GL_DECR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411787"/>
              </p:ext>
            </p:extLst>
          </p:nvPr>
        </p:nvGraphicFramePr>
        <p:xfrm>
          <a:off x="3210300" y="3470427"/>
          <a:ext cx="2895600" cy="26999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219220" y="3089427"/>
            <a:ext cx="2899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Stencil Buffer – Back Pass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08700" y="3496270"/>
            <a:ext cx="3142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Stencil value for fragments</a:t>
            </a:r>
          </a:p>
          <a:p>
            <a:r>
              <a:rPr lang="en-US" dirty="0"/>
              <a:t>behind the shadow volume’s</a:t>
            </a:r>
          </a:p>
          <a:p>
            <a:r>
              <a:rPr lang="en-US" dirty="0"/>
              <a:t>back faces’ will be decremented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4563070"/>
            <a:ext cx="2973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Fragments outside the volume</a:t>
            </a:r>
          </a:p>
          <a:p>
            <a:r>
              <a:rPr lang="en-US" dirty="0"/>
              <a:t>will have zero stencil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9002C8-921D-4D29-8122-8869F06DFA7A}"/>
              </a:ext>
            </a:extLst>
          </p:cNvPr>
          <p:cNvSpPr txBox="1"/>
          <p:nvPr/>
        </p:nvSpPr>
        <p:spPr>
          <a:xfrm>
            <a:off x="6118412" y="5358722"/>
            <a:ext cx="2897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Fragments inside the volume</a:t>
            </a:r>
          </a:p>
          <a:p>
            <a:r>
              <a:rPr lang="en-US" dirty="0"/>
              <a:t>will have one stencil value</a:t>
            </a:r>
          </a:p>
        </p:txBody>
      </p:sp>
    </p:spTree>
    <p:extLst>
      <p:ext uri="{BB962C8B-B14F-4D97-AF65-F5344CB8AC3E}">
        <p14:creationId xmlns:p14="http://schemas.microsoft.com/office/powerpoint/2010/main" val="322259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Shadow Volume Algorithm (Part III)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4937760"/>
          </a:xfrm>
        </p:spPr>
        <p:txBody>
          <a:bodyPr>
            <a:normAutofit/>
          </a:bodyPr>
          <a:lstStyle/>
          <a:p>
            <a:r>
              <a:rPr lang="en-US" dirty="0"/>
              <a:t>Enable stencil testing such that </a:t>
            </a:r>
            <a:r>
              <a:rPr lang="en-US" dirty="0">
                <a:solidFill>
                  <a:schemeClr val="accent1"/>
                </a:solidFill>
              </a:rPr>
              <a:t>pixels whose stencil value is zero will be rendered</a:t>
            </a:r>
          </a:p>
          <a:p>
            <a:r>
              <a:rPr lang="en-US" dirty="0"/>
              <a:t>Enable writing to the depth buffer and clear it</a:t>
            </a:r>
          </a:p>
          <a:p>
            <a:r>
              <a:rPr lang="en-US" dirty="0"/>
              <a:t>Enable the point light source</a:t>
            </a:r>
          </a:p>
          <a:p>
            <a:r>
              <a:rPr lang="en-US" dirty="0"/>
              <a:t>Enable </a:t>
            </a:r>
            <a:r>
              <a:rPr lang="en-US" dirty="0">
                <a:solidFill>
                  <a:schemeClr val="accent1"/>
                </a:solidFill>
              </a:rPr>
              <a:t>additive blending </a:t>
            </a:r>
            <a:r>
              <a:rPr lang="en-US" dirty="0"/>
              <a:t>so the contribution of passing pixels will be added to the previous ambient values (</a:t>
            </a:r>
            <a:r>
              <a:rPr lang="en-US" dirty="0" err="1"/>
              <a:t>glBlendFunc</a:t>
            </a:r>
            <a:r>
              <a:rPr lang="en-US" dirty="0"/>
              <a:t>(GL_ONE, GL_ONE))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162915"/>
              </p:ext>
            </p:extLst>
          </p:nvPr>
        </p:nvGraphicFramePr>
        <p:xfrm>
          <a:off x="2914650" y="4106843"/>
          <a:ext cx="2895600" cy="204973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 marL="63177" marR="63177" marT="31587" marB="31587">
                    <a:solidFill>
                      <a:srgbClr val="C020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 marL="63177" marR="63177" marT="31587" marB="31587">
                    <a:solidFill>
                      <a:srgbClr val="C020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 marL="63177" marR="63177" marT="31587" marB="31587">
                    <a:solidFill>
                      <a:srgbClr val="C020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 marL="63177" marR="63177" marT="31587" marB="31587">
                    <a:solidFill>
                      <a:srgbClr val="C020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 marL="63177" marR="63177" marT="31587" marB="31587">
                    <a:solidFill>
                      <a:srgbClr val="C020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 marL="63177" marR="63177" marT="31587" marB="31587">
                    <a:solidFill>
                      <a:srgbClr val="C020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 marL="63177" marR="63177" marT="31587" marB="31587">
                    <a:solidFill>
                      <a:srgbClr val="C020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>
                    <a:solidFill>
                      <a:srgbClr val="C020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</a:p>
                  </a:txBody>
                  <a:tcPr marL="63177" marR="63177" marT="31587" marB="31587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</a:p>
                  </a:txBody>
                  <a:tcPr marL="63177" marR="63177" marT="31587" marB="31587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</a:p>
                  </a:txBody>
                  <a:tcPr marL="63177" marR="63177" marT="31587" marB="31587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</a:p>
                  </a:txBody>
                  <a:tcPr marL="63177" marR="63177" marT="31587" marB="31587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</a:p>
                  </a:txBody>
                  <a:tcPr marL="63177" marR="63177" marT="31587" marB="31587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</a:p>
                  </a:txBody>
                  <a:tcPr marL="63177" marR="63177" marT="31587" marB="31587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</a:p>
                  </a:txBody>
                  <a:tcPr marL="63177" marR="63177" marT="31587" marB="31587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</a:p>
                  </a:txBody>
                  <a:tcPr marL="63177" marR="63177" marT="31587" marB="31587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590766"/>
              </p:ext>
            </p:extLst>
          </p:nvPr>
        </p:nvGraphicFramePr>
        <p:xfrm>
          <a:off x="365081" y="4106843"/>
          <a:ext cx="2157560" cy="204207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6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6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96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6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91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91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150</a:t>
                      </a:r>
                    </a:p>
                  </a:txBody>
                  <a:tcPr marL="47075" marR="47075" marT="23536" marB="23536">
                    <a:solidFill>
                      <a:srgbClr val="C020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150</a:t>
                      </a:r>
                    </a:p>
                  </a:txBody>
                  <a:tcPr marL="47075" marR="47075" marT="23536" marB="23536">
                    <a:solidFill>
                      <a:srgbClr val="C020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150</a:t>
                      </a:r>
                    </a:p>
                  </a:txBody>
                  <a:tcPr marL="47075" marR="47075" marT="23536" marB="23536">
                    <a:solidFill>
                      <a:srgbClr val="C020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150</a:t>
                      </a:r>
                    </a:p>
                  </a:txBody>
                  <a:tcPr marL="47075" marR="47075" marT="23536" marB="23536">
                    <a:solidFill>
                      <a:srgbClr val="C020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150</a:t>
                      </a:r>
                    </a:p>
                  </a:txBody>
                  <a:tcPr marL="47075" marR="47075" marT="23536" marB="23536">
                    <a:solidFill>
                      <a:srgbClr val="C020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150</a:t>
                      </a:r>
                    </a:p>
                  </a:txBody>
                  <a:tcPr marL="47075" marR="47075" marT="23536" marB="23536">
                    <a:solidFill>
                      <a:srgbClr val="C020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150</a:t>
                      </a:r>
                    </a:p>
                  </a:txBody>
                  <a:tcPr marL="47075" marR="47075" marT="23536" marB="23536">
                    <a:solidFill>
                      <a:srgbClr val="C020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150</a:t>
                      </a:r>
                    </a:p>
                  </a:txBody>
                  <a:tcPr marL="47075" marR="47075" marT="23536" marB="23536">
                    <a:solidFill>
                      <a:srgbClr val="C020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100</a:t>
                      </a:r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100</a:t>
                      </a:r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100</a:t>
                      </a:r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100</a:t>
                      </a:r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100</a:t>
                      </a:r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100</a:t>
                      </a:r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100</a:t>
                      </a:r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100</a:t>
                      </a:r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91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91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 rot="16200000">
            <a:off x="-471641" y="4939381"/>
            <a:ext cx="136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Buffer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2094164" y="4955411"/>
            <a:ext cx="140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 Buffer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146442"/>
              </p:ext>
            </p:extLst>
          </p:nvPr>
        </p:nvGraphicFramePr>
        <p:xfrm>
          <a:off x="6115050" y="4099179"/>
          <a:ext cx="2895600" cy="204973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 rot="16200000">
            <a:off x="5309453" y="4955410"/>
            <a:ext cx="142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Stencil Buffer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Volume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blending versus blending: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9976" y="2895600"/>
            <a:ext cx="3925824" cy="292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895600"/>
            <a:ext cx="3925824" cy="292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 rot="16200000">
            <a:off x="7674991" y="4136009"/>
            <a:ext cx="224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John </a:t>
            </a:r>
            <a:r>
              <a:rPr lang="en-US" dirty="0" err="1"/>
              <a:t>Tsiombikas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Doom 3 is the most well-known example (source code available at: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/id-Software/DOOM-3-BFG</a:t>
            </a:r>
            <a:r>
              <a:rPr lang="en-US" dirty="0"/>
              <a:t>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686050"/>
            <a:ext cx="4389120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00575" y="2667000"/>
            <a:ext cx="4391025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447800" y="5955268"/>
            <a:ext cx="666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http://http.developer.nvidia.com/GPUGems/gpugems_ch09.html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1642"/>
          </a:xfrm>
        </p:spPr>
        <p:txBody>
          <a:bodyPr/>
          <a:lstStyle/>
          <a:p>
            <a:r>
              <a:rPr lang="en-US" dirty="0"/>
              <a:t>Requires </a:t>
            </a:r>
            <a:r>
              <a:rPr lang="en-US" dirty="0">
                <a:solidFill>
                  <a:srgbClr val="C00000"/>
                </a:solidFill>
              </a:rPr>
              <a:t>preprocessing</a:t>
            </a:r>
            <a:r>
              <a:rPr lang="en-US" dirty="0"/>
              <a:t> of the scene geometry to create the shadow volume</a:t>
            </a:r>
          </a:p>
          <a:p>
            <a:r>
              <a:rPr lang="en-US" dirty="0"/>
              <a:t>Needs to be updated if lights and/or objects move</a:t>
            </a:r>
          </a:p>
          <a:p>
            <a:r>
              <a:rPr lang="en-US" dirty="0"/>
              <a:t>Can be time consuming for complex geometry</a:t>
            </a:r>
          </a:p>
          <a:p>
            <a:r>
              <a:rPr lang="en-US" dirty="0"/>
              <a:t>Requires multiple rendering passes for each frame</a:t>
            </a:r>
          </a:p>
          <a:p>
            <a:pPr lvl="1"/>
            <a:r>
              <a:rPr lang="en-US" dirty="0"/>
              <a:t>Ambient pass</a:t>
            </a:r>
          </a:p>
          <a:p>
            <a:pPr lvl="1"/>
            <a:r>
              <a:rPr lang="en-US" dirty="0"/>
              <a:t>For each light:</a:t>
            </a:r>
          </a:p>
          <a:p>
            <a:pPr lvl="2"/>
            <a:r>
              <a:rPr lang="en-US" dirty="0"/>
              <a:t>Compute SV</a:t>
            </a:r>
          </a:p>
          <a:p>
            <a:pPr lvl="2"/>
            <a:r>
              <a:rPr lang="en-US" dirty="0"/>
              <a:t>SV front-face pass</a:t>
            </a:r>
          </a:p>
          <a:p>
            <a:pPr lvl="2"/>
            <a:r>
              <a:rPr lang="en-US" dirty="0"/>
              <a:t>SV back-face pass</a:t>
            </a:r>
          </a:p>
          <a:p>
            <a:pPr lvl="2"/>
            <a:r>
              <a:rPr lang="en-US" dirty="0"/>
              <a:t>Final light source pass</a:t>
            </a:r>
          </a:p>
          <a:p>
            <a:r>
              <a:rPr lang="en-US" dirty="0"/>
              <a:t>No need to update shadow volume if only the camera moves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Inaccurate models can cause leaking artifacts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4174" y="2269160"/>
            <a:ext cx="4057650" cy="3522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95400" y="5955268"/>
            <a:ext cx="666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http://http.developer.nvidia.com/GPUGems/gpugems_ch09.html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speed-up, two versions of objects can be created:</a:t>
            </a:r>
          </a:p>
          <a:p>
            <a:pPr lvl="1"/>
            <a:r>
              <a:rPr lang="en-US" dirty="0"/>
              <a:t>High polygon version is used for actual rendering of the object</a:t>
            </a:r>
          </a:p>
          <a:p>
            <a:pPr lvl="1"/>
            <a:r>
              <a:rPr lang="en-US" dirty="0"/>
              <a:t>Low polygon version is used to cast shadows of the object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971800"/>
            <a:ext cx="8375968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714349" y="5879068"/>
            <a:ext cx="207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wikipedia.com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Shadows</a:t>
            </a:r>
          </a:p>
        </p:txBody>
      </p:sp>
      <p:sp>
        <p:nvSpPr>
          <p:cNvPr id="113" name="Content Placeholder 11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343400"/>
          </a:xfrm>
        </p:spPr>
        <p:txBody>
          <a:bodyPr/>
          <a:lstStyle/>
          <a:p>
            <a:r>
              <a:rPr lang="en-US" dirty="0"/>
              <a:t>Shadows give important cues about light positions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657600" y="5562600"/>
            <a:ext cx="207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wikipedia.com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2514600"/>
            <a:ext cx="381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514600"/>
            <a:ext cx="381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/>
              <a:t>The basic algorithm has variants to deal with:</a:t>
            </a:r>
          </a:p>
          <a:p>
            <a:pPr lvl="1"/>
            <a:r>
              <a:rPr lang="en-US" dirty="0"/>
              <a:t>Camera inside the shadow volume</a:t>
            </a:r>
          </a:p>
          <a:p>
            <a:pPr lvl="2"/>
            <a:r>
              <a:rPr lang="en-US" dirty="0"/>
              <a:t>Use depth-fail (Carmack’s reverse)</a:t>
            </a:r>
          </a:p>
          <a:p>
            <a:pPr lvl="3"/>
            <a:r>
              <a:rPr lang="en-US" dirty="0"/>
              <a:t>Increment/decrement the stencil when the shadow volume </a:t>
            </a:r>
            <a:r>
              <a:rPr lang="en-US" dirty="0">
                <a:solidFill>
                  <a:srgbClr val="C00000"/>
                </a:solidFill>
              </a:rPr>
              <a:t>fails</a:t>
            </a:r>
            <a:r>
              <a:rPr lang="en-US" dirty="0"/>
              <a:t> the depth test</a:t>
            </a:r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Multiple light sources and multiple shadow casters</a:t>
            </a:r>
          </a:p>
          <a:p>
            <a:pPr lvl="1"/>
            <a:r>
              <a:rPr lang="en-US" dirty="0"/>
              <a:t>Transparent shadow casters</a:t>
            </a:r>
          </a:p>
          <a:p>
            <a:r>
              <a:rPr lang="en-US" dirty="0"/>
              <a:t>Further reading:</a:t>
            </a:r>
          </a:p>
          <a:p>
            <a:pPr lvl="1"/>
            <a:r>
              <a:rPr lang="en-US" dirty="0">
                <a:hlinkClick r:id="rId2"/>
              </a:rPr>
              <a:t>http://http.developer.nvidia.com/GPUGems/gpugems_ch09.html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www.angelfire.com</a:t>
            </a:r>
            <a:r>
              <a:rPr lang="en-US" dirty="0">
                <a:hlinkClick r:id="rId3"/>
              </a:rPr>
              <a:t>/games5/</a:t>
            </a:r>
            <a:r>
              <a:rPr lang="en-US" dirty="0" err="1">
                <a:hlinkClick r:id="rId3"/>
              </a:rPr>
              <a:t>duktroa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RealTimeShadowTutorial.htm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05F6FA-5D9C-4FF4-91A7-009238137843}"/>
              </a:ext>
            </a:extLst>
          </p:cNvPr>
          <p:cNvSpPr/>
          <p:nvPr/>
        </p:nvSpPr>
        <p:spPr>
          <a:xfrm>
            <a:off x="3048000" y="2971800"/>
            <a:ext cx="3276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// Front faces</a:t>
            </a:r>
          </a:p>
          <a:p>
            <a:r>
              <a:rPr lang="en-US" sz="1200" dirty="0" err="1"/>
              <a:t>glStencilOp</a:t>
            </a:r>
            <a:r>
              <a:rPr lang="en-US" sz="1200" dirty="0"/>
              <a:t>(GL_KEEP, </a:t>
            </a:r>
            <a:r>
              <a:rPr lang="en-US" sz="1200" dirty="0">
                <a:solidFill>
                  <a:srgbClr val="FFC000"/>
                </a:solidFill>
              </a:rPr>
              <a:t>GL_INCR_WRAP</a:t>
            </a:r>
            <a:r>
              <a:rPr lang="en-US" sz="1200" dirty="0"/>
              <a:t>, GL_KEEP);</a:t>
            </a:r>
          </a:p>
          <a:p>
            <a:endParaRPr lang="en-US" sz="1200" dirty="0"/>
          </a:p>
          <a:p>
            <a:r>
              <a:rPr lang="en-US" sz="1200" dirty="0">
                <a:solidFill>
                  <a:srgbClr val="00B0F0"/>
                </a:solidFill>
              </a:rPr>
              <a:t>// Back faces</a:t>
            </a:r>
          </a:p>
          <a:p>
            <a:r>
              <a:rPr lang="en-US" sz="1200" dirty="0" err="1"/>
              <a:t>glStencilOp</a:t>
            </a:r>
            <a:r>
              <a:rPr lang="en-US" sz="1200" dirty="0"/>
              <a:t>(GL_KEEP, </a:t>
            </a:r>
            <a:r>
              <a:rPr lang="en-US" sz="1200" dirty="0">
                <a:solidFill>
                  <a:srgbClr val="FFC000"/>
                </a:solidFill>
              </a:rPr>
              <a:t>GL_DECR_WRAP</a:t>
            </a:r>
            <a:r>
              <a:rPr lang="en-US" sz="1200" dirty="0"/>
              <a:t>, GL_KEEP);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idea introduced by </a:t>
            </a:r>
            <a:r>
              <a:rPr lang="en-US" dirty="0">
                <a:solidFill>
                  <a:srgbClr val="C00000"/>
                </a:solidFill>
              </a:rPr>
              <a:t>Lance Williams</a:t>
            </a:r>
            <a:r>
              <a:rPr lang="en-US" dirty="0"/>
              <a:t> in his 1978 paper “Casting Curved Shadows on Curved Surfaces”</a:t>
            </a:r>
          </a:p>
          <a:p>
            <a:r>
              <a:rPr lang="en-US" dirty="0"/>
              <a:t>Image space technique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No knowledge or processing of scene geometry is required</a:t>
            </a:r>
          </a:p>
          <a:p>
            <a:pPr lvl="1"/>
            <a:r>
              <a:rPr lang="en-US" dirty="0"/>
              <a:t>No need to use stencil buffer</a:t>
            </a:r>
          </a:p>
          <a:p>
            <a:pPr lvl="1"/>
            <a:r>
              <a:rPr lang="en-US" dirty="0"/>
              <a:t>Fewer rendering passes than shadow volumes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Still requires multiple passes</a:t>
            </a:r>
          </a:p>
          <a:p>
            <a:pPr lvl="1"/>
            <a:r>
              <a:rPr lang="en-US" dirty="0"/>
              <a:t>Aliasing artifacts may occur (shadows may look jaggy)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Part I:</a:t>
            </a:r>
            <a:r>
              <a:rPr lang="en-US" dirty="0"/>
              <a:t> Render the scene from the point of view of the light source (as if the light source was a camera)</a:t>
            </a:r>
          </a:p>
          <a:p>
            <a:pPr lvl="1"/>
            <a:r>
              <a:rPr lang="en-US" dirty="0"/>
              <a:t>Objects that are </a:t>
            </a:r>
            <a:r>
              <a:rPr lang="en-US" dirty="0">
                <a:solidFill>
                  <a:srgbClr val="C00000"/>
                </a:solidFill>
              </a:rPr>
              <a:t>not visible</a:t>
            </a:r>
            <a:r>
              <a:rPr lang="en-US" dirty="0"/>
              <a:t> are </a:t>
            </a:r>
            <a:r>
              <a:rPr lang="en-US" dirty="0">
                <a:solidFill>
                  <a:srgbClr val="C00000"/>
                </a:solidFill>
              </a:rPr>
              <a:t>in shadow</a:t>
            </a:r>
            <a:r>
              <a:rPr lang="en-US" dirty="0"/>
              <a:t> with respect to that light source</a:t>
            </a:r>
          </a:p>
          <a:p>
            <a:r>
              <a:rPr lang="en-US" b="1" dirty="0"/>
              <a:t>Part II:</a:t>
            </a:r>
            <a:r>
              <a:rPr lang="en-US" dirty="0"/>
              <a:t> Determine whether an object as seen from the camera is in shadow in the “light’s view”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I: Rendering from the Light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Pretend that there is a camera at the light position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rgbClr val="C00000"/>
                </a:solidFill>
              </a:rPr>
              <a:t>perspective</a:t>
            </a:r>
            <a:r>
              <a:rPr lang="en-US" dirty="0"/>
              <a:t> projection for spot (and point) lights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rgbClr val="C00000"/>
                </a:solidFill>
              </a:rPr>
              <a:t>orthographic</a:t>
            </a:r>
            <a:r>
              <a:rPr lang="en-US" dirty="0"/>
              <a:t> projection for directional lights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983468"/>
            <a:ext cx="381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66800" y="6031468"/>
            <a:ext cx="2162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camera view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983468"/>
            <a:ext cx="381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609885" y="6031468"/>
            <a:ext cx="182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source view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Extracting the Depth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Actually, we only need the </a:t>
            </a:r>
            <a:r>
              <a:rPr lang="en-US" dirty="0">
                <a:solidFill>
                  <a:srgbClr val="C00000"/>
                </a:solidFill>
              </a:rPr>
              <a:t>depth buffer</a:t>
            </a:r>
            <a:r>
              <a:rPr lang="en-US" dirty="0"/>
              <a:t> values from the light source view</a:t>
            </a:r>
          </a:p>
          <a:p>
            <a:r>
              <a:rPr lang="en-US" dirty="0"/>
              <a:t>Save this depth buffer to an </a:t>
            </a:r>
            <a:r>
              <a:rPr lang="en-US" dirty="0">
                <a:solidFill>
                  <a:srgbClr val="C00000"/>
                </a:solidFill>
              </a:rPr>
              <a:t>off-screen texture</a:t>
            </a:r>
            <a:r>
              <a:rPr lang="en-US" dirty="0"/>
              <a:t> (FBOs)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3135079"/>
            <a:ext cx="3510651" cy="2808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062852" y="5943600"/>
            <a:ext cx="352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 map from the light’s view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38800" y="3905071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1 – z </a:t>
            </a:r>
            <a:r>
              <a:rPr lang="en-US" dirty="0"/>
              <a:t>is shown for visualization purposes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Normally, </a:t>
            </a:r>
            <a:r>
              <a:rPr lang="en-US" i="1" dirty="0"/>
              <a:t>z</a:t>
            </a:r>
            <a:r>
              <a:rPr lang="en-US" dirty="0"/>
              <a:t> is larger for further away points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II: Rendering from the 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Render the scene from the camera view as usual</a:t>
            </a:r>
          </a:p>
          <a:p>
            <a:r>
              <a:rPr lang="en-US" dirty="0"/>
              <a:t>For every pixel, compare the depth value of that pixel w.r.t. the light source (</a:t>
            </a:r>
            <a:r>
              <a:rPr lang="en-US" b="1" dirty="0"/>
              <a:t>R</a:t>
            </a:r>
            <a:r>
              <a:rPr lang="en-US" dirty="0"/>
              <a:t>) to the stored value in the depth texture (</a:t>
            </a:r>
            <a:r>
              <a:rPr lang="en-US" b="1" dirty="0"/>
              <a:t>D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there is a problem:</a:t>
            </a:r>
          </a:p>
          <a:p>
            <a:pPr lvl="1"/>
            <a:r>
              <a:rPr lang="en-US" dirty="0"/>
              <a:t>Pixel (</a:t>
            </a:r>
            <a:r>
              <a:rPr lang="en-US" dirty="0" err="1"/>
              <a:t>i</a:t>
            </a:r>
            <a:r>
              <a:rPr lang="en-US" dirty="0"/>
              <a:t>, j) in the </a:t>
            </a:r>
            <a:r>
              <a:rPr lang="en-US" dirty="0">
                <a:solidFill>
                  <a:srgbClr val="C00000"/>
                </a:solidFill>
              </a:rPr>
              <a:t>camera view </a:t>
            </a:r>
            <a:r>
              <a:rPr lang="en-US" dirty="0"/>
              <a:t>will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belong to the same object as pixel (</a:t>
            </a:r>
            <a:r>
              <a:rPr lang="en-US" dirty="0" err="1"/>
              <a:t>i</a:t>
            </a:r>
            <a:r>
              <a:rPr lang="en-US" dirty="0"/>
              <a:t>, j) in the </a:t>
            </a:r>
            <a:r>
              <a:rPr lang="en-US" dirty="0">
                <a:solidFill>
                  <a:srgbClr val="C00000"/>
                </a:solidFill>
              </a:rPr>
              <a:t>light view </a:t>
            </a:r>
            <a:r>
              <a:rPr lang="en-US" dirty="0"/>
              <a:t>as they look at the scene from </a:t>
            </a:r>
            <a:r>
              <a:rPr lang="en-US" dirty="0">
                <a:solidFill>
                  <a:srgbClr val="C00000"/>
                </a:solidFill>
              </a:rPr>
              <a:t>different positions </a:t>
            </a:r>
            <a:r>
              <a:rPr lang="en-US" dirty="0"/>
              <a:t>(and with </a:t>
            </a:r>
            <a:r>
              <a:rPr lang="en-US" dirty="0">
                <a:solidFill>
                  <a:srgbClr val="C00000"/>
                </a:solidFill>
              </a:rPr>
              <a:t>different orientations</a:t>
            </a:r>
            <a:r>
              <a:rPr lang="en-US" dirty="0"/>
              <a:t>)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676400" y="3544669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 = D</a:t>
            </a:r>
            <a:r>
              <a:rPr lang="en-US" dirty="0"/>
              <a:t>: Object was directly visible from the light source</a:t>
            </a:r>
          </a:p>
          <a:p>
            <a:r>
              <a:rPr lang="en-US" b="1" dirty="0"/>
              <a:t>R &gt; D</a:t>
            </a:r>
            <a:r>
              <a:rPr lang="en-US" dirty="0"/>
              <a:t>: Object was behind another object in the light’s 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Texturing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every pixel in the camera view, we need to find the corresponding pixel in the light’s view</a:t>
            </a:r>
          </a:p>
          <a:p>
            <a:pPr lvl="1"/>
            <a:r>
              <a:rPr lang="en-US" dirty="0"/>
              <a:t>Transform the camera view coordinate to the light view coordinate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3214407"/>
            <a:ext cx="3352800" cy="268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47800" y="5955268"/>
            <a:ext cx="671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http://www.riemers.net/images/Tutorials/DirectX/Csharp/Series3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Texturing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1642"/>
          </a:xfrm>
        </p:spPr>
        <p:txBody>
          <a:bodyPr/>
          <a:lstStyle/>
          <a:p>
            <a:r>
              <a:rPr lang="en-US" dirty="0"/>
              <a:t>Assume </a:t>
            </a:r>
            <a:r>
              <a:rPr lang="en-US" b="1" dirty="0" err="1"/>
              <a:t>inPos</a:t>
            </a:r>
            <a:r>
              <a:rPr lang="en-US" dirty="0"/>
              <a:t> represents the world coordinates of an object. Its </a:t>
            </a:r>
            <a:r>
              <a:rPr lang="en-US" dirty="0">
                <a:solidFill>
                  <a:srgbClr val="C00000"/>
                </a:solidFill>
              </a:rPr>
              <a:t>camera coordinates</a:t>
            </a:r>
            <a:r>
              <a:rPr lang="en-US" dirty="0"/>
              <a:t> are computed by: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Its </a:t>
            </a:r>
            <a:r>
              <a:rPr lang="en-US" dirty="0">
                <a:solidFill>
                  <a:srgbClr val="C00000"/>
                </a:solidFill>
              </a:rPr>
              <a:t>light view coordinates</a:t>
            </a:r>
            <a:r>
              <a:rPr lang="en-US" dirty="0"/>
              <a:t> are computed by: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use </a:t>
            </a:r>
            <a:r>
              <a:rPr lang="en-GB" b="1" dirty="0" err="1"/>
              <a:t>outPosLight</a:t>
            </a:r>
            <a:r>
              <a:rPr lang="en-GB" i="1" dirty="0"/>
              <a:t> </a:t>
            </a:r>
            <a:r>
              <a:rPr lang="en-GB" dirty="0"/>
              <a:t>to look up the depth texture we generated in Part I</a:t>
            </a:r>
          </a:p>
          <a:p>
            <a:r>
              <a:rPr lang="en-GB" dirty="0"/>
              <a:t>But this value is in range [-1,1] in all axis (CVV)</a:t>
            </a:r>
          </a:p>
          <a:p>
            <a:pPr lvl="1"/>
            <a:r>
              <a:rPr lang="en-GB" dirty="0"/>
              <a:t>Need to transform it to the </a:t>
            </a:r>
            <a:r>
              <a:rPr lang="en-GB" i="1" dirty="0">
                <a:solidFill>
                  <a:srgbClr val="C00000"/>
                </a:solidFill>
              </a:rPr>
              <a:t>normalized viewport coordinates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8143" y="2590800"/>
            <a:ext cx="5876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outPosCamera</a:t>
            </a:r>
            <a:r>
              <a:rPr lang="en-GB" dirty="0"/>
              <a:t> = </a:t>
            </a:r>
            <a:r>
              <a:rPr lang="en-GB" dirty="0" err="1"/>
              <a:t>cameraWorldViewProjection</a:t>
            </a:r>
            <a:r>
              <a:rPr lang="en-GB" dirty="0"/>
              <a:t> * </a:t>
            </a:r>
            <a:r>
              <a:rPr lang="en-GB" b="1" dirty="0" err="1"/>
              <a:t>inPos</a:t>
            </a:r>
            <a:r>
              <a:rPr lang="en-GB" dirty="0"/>
              <a:t>;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5209" y="3897868"/>
            <a:ext cx="524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outPosLight</a:t>
            </a:r>
            <a:r>
              <a:rPr lang="en-GB" dirty="0"/>
              <a:t> = </a:t>
            </a:r>
            <a:r>
              <a:rPr lang="en-GB" dirty="0" err="1"/>
              <a:t>lightWorldViewProjection</a:t>
            </a:r>
            <a:r>
              <a:rPr lang="en-GB" dirty="0"/>
              <a:t> * </a:t>
            </a:r>
            <a:r>
              <a:rPr lang="en-GB" b="1" dirty="0" err="1"/>
              <a:t>inPos</a:t>
            </a:r>
            <a:r>
              <a:rPr lang="en-GB" dirty="0"/>
              <a:t>;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Texturing -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do so we multiply it with a </a:t>
            </a:r>
            <a:r>
              <a:rPr lang="en-US" i="1" dirty="0"/>
              <a:t>bias</a:t>
            </a:r>
            <a:r>
              <a:rPr lang="en-US" dirty="0"/>
              <a:t> matrix to bring all components to [0, 1] range: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603525"/>
              </p:ext>
            </p:extLst>
          </p:nvPr>
        </p:nvGraphicFramePr>
        <p:xfrm>
          <a:off x="3005138" y="2743200"/>
          <a:ext cx="2698750" cy="140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Equation" r:id="rId3" imgW="1752480" imgH="914400" progId="Equation.3">
                  <p:embed/>
                </p:oleObj>
              </mc:Choice>
              <mc:Fallback>
                <p:oleObj name="Equation" r:id="rId3" imgW="1752480" imgH="914400" progId="Equation.3">
                  <p:embed/>
                  <p:pic>
                    <p:nvPicPr>
                      <p:cNvPr id="10547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5138" y="2743200"/>
                        <a:ext cx="2698750" cy="1408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501967" y="4507468"/>
            <a:ext cx="588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outPosLight</a:t>
            </a:r>
            <a:r>
              <a:rPr lang="en-GB" dirty="0"/>
              <a:t> = bias * </a:t>
            </a:r>
            <a:r>
              <a:rPr lang="en-GB" dirty="0" err="1"/>
              <a:t>lightWorldViewProjection</a:t>
            </a:r>
            <a:r>
              <a:rPr lang="en-GB" dirty="0"/>
              <a:t> * </a:t>
            </a:r>
            <a:r>
              <a:rPr lang="en-GB" b="1" dirty="0" err="1"/>
              <a:t>inPos</a:t>
            </a:r>
            <a:r>
              <a:rPr lang="en-GB" dirty="0"/>
              <a:t>;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83B7B6-CE91-461E-A6EC-408F5C0FE16D}"/>
              </a:ext>
            </a:extLst>
          </p:cNvPr>
          <p:cNvSpPr txBox="1"/>
          <p:nvPr/>
        </p:nvSpPr>
        <p:spPr>
          <a:xfrm>
            <a:off x="76200" y="5479832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(x, y) for depth texture lookup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5A6B55-1F27-4FBC-A5AC-365159F4BE4E}"/>
              </a:ext>
            </a:extLst>
          </p:cNvPr>
          <p:cNvCxnSpPr>
            <a:endCxn id="6" idx="0"/>
          </p:cNvCxnSpPr>
          <p:nvPr/>
        </p:nvCxnSpPr>
        <p:spPr>
          <a:xfrm flipH="1">
            <a:off x="1181100" y="4876800"/>
            <a:ext cx="952500" cy="603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EF6F51-8C2E-49E8-B5FE-3C34DD70B3FF}"/>
              </a:ext>
            </a:extLst>
          </p:cNvPr>
          <p:cNvCxnSpPr>
            <a:cxnSpLocks/>
          </p:cNvCxnSpPr>
          <p:nvPr/>
        </p:nvCxnSpPr>
        <p:spPr>
          <a:xfrm>
            <a:off x="2209800" y="4876800"/>
            <a:ext cx="10668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76FABA-76AF-46FE-ADF8-4A0E25548FC8}"/>
              </a:ext>
            </a:extLst>
          </p:cNvPr>
          <p:cNvSpPr txBox="1"/>
          <p:nvPr/>
        </p:nvSpPr>
        <p:spPr>
          <a:xfrm>
            <a:off x="2286000" y="5479832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z for z-value </a:t>
            </a:r>
            <a:r>
              <a:rPr lang="en-US" dirty="0" err="1"/>
              <a:t>w.r.t.</a:t>
            </a:r>
            <a:endParaRPr lang="en-US" dirty="0"/>
          </a:p>
          <a:p>
            <a:pPr algn="ctr"/>
            <a:r>
              <a:rPr lang="en-US" dirty="0"/>
              <a:t>the light (z = </a:t>
            </a:r>
            <a:r>
              <a:rPr lang="en-US" b="1" dirty="0"/>
              <a:t>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3589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Remember that </a:t>
            </a:r>
            <a:r>
              <a:rPr lang="en-US" b="1" dirty="0"/>
              <a:t>R</a:t>
            </a:r>
            <a:r>
              <a:rPr lang="en-US" dirty="0"/>
              <a:t> is the depth value of the pixel from the light’s view and </a:t>
            </a:r>
            <a:r>
              <a:rPr lang="en-US" b="1" dirty="0"/>
              <a:t>D</a:t>
            </a:r>
            <a:r>
              <a:rPr lang="en-US" dirty="0"/>
              <a:t> is the stored depth in the texture: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R</a:t>
            </a:r>
            <a:r>
              <a:rPr lang="en-US" dirty="0"/>
              <a:t> and </a:t>
            </a:r>
            <a:r>
              <a:rPr lang="en-US" b="1" dirty="0"/>
              <a:t>D</a:t>
            </a:r>
            <a:r>
              <a:rPr lang="en-US" dirty="0"/>
              <a:t> can be found by: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Now we can perform the shadow check: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76400" y="2477869"/>
            <a:ext cx="5742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 = D</a:t>
            </a:r>
            <a:r>
              <a:rPr lang="en-US" dirty="0"/>
              <a:t>: Object was directly visible from the light source</a:t>
            </a:r>
          </a:p>
          <a:p>
            <a:r>
              <a:rPr lang="en-US" b="1" dirty="0"/>
              <a:t>R &gt; D</a:t>
            </a:r>
            <a:r>
              <a:rPr lang="en-US" dirty="0"/>
              <a:t>: Object was behind another object in the light’s 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753306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outPosLight</a:t>
            </a:r>
            <a:r>
              <a:rPr lang="en-US" b="1" dirty="0"/>
              <a:t> /= </a:t>
            </a:r>
            <a:r>
              <a:rPr lang="en-US" b="1" dirty="0" err="1"/>
              <a:t>outPosLight.w</a:t>
            </a:r>
            <a:r>
              <a:rPr lang="en-US" b="1" dirty="0"/>
              <a:t> </a:t>
            </a:r>
          </a:p>
          <a:p>
            <a:pPr algn="ctr"/>
            <a:r>
              <a:rPr lang="en-US" b="1" dirty="0"/>
              <a:t>R</a:t>
            </a:r>
            <a:r>
              <a:rPr lang="en-US" dirty="0"/>
              <a:t> = </a:t>
            </a:r>
            <a:r>
              <a:rPr lang="en-GB" b="1" dirty="0" err="1"/>
              <a:t>outputPosLight.z</a:t>
            </a:r>
            <a:endParaRPr lang="en-GB" b="1" dirty="0"/>
          </a:p>
          <a:p>
            <a:pPr algn="ctr"/>
            <a:r>
              <a:rPr lang="en-US" b="1" dirty="0"/>
              <a:t>D</a:t>
            </a:r>
            <a:r>
              <a:rPr lang="en-US" dirty="0"/>
              <a:t> = </a:t>
            </a:r>
            <a:r>
              <a:rPr lang="en-US" dirty="0" err="1"/>
              <a:t>texLookUp</a:t>
            </a:r>
            <a:r>
              <a:rPr lang="en-US" dirty="0"/>
              <a:t>(</a:t>
            </a:r>
            <a:r>
              <a:rPr lang="en-US" dirty="0" err="1"/>
              <a:t>shadowMap</a:t>
            </a:r>
            <a:r>
              <a:rPr lang="en-US" dirty="0"/>
              <a:t>, </a:t>
            </a:r>
            <a:r>
              <a:rPr lang="en-GB" b="1" dirty="0" err="1"/>
              <a:t>outputPosLight.xy</a:t>
            </a:r>
            <a:r>
              <a:rPr lang="en-GB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62200" y="5075872"/>
            <a:ext cx="37433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</a:t>
            </a:r>
            <a:r>
              <a:rPr lang="en-US" dirty="0"/>
              <a:t> (</a:t>
            </a:r>
            <a:r>
              <a:rPr lang="en-US" b="1" dirty="0"/>
              <a:t>R</a:t>
            </a:r>
            <a:r>
              <a:rPr lang="en-US" dirty="0"/>
              <a:t> &gt; (</a:t>
            </a:r>
            <a:r>
              <a:rPr lang="en-US" b="1" dirty="0"/>
              <a:t>D</a:t>
            </a:r>
            <a:r>
              <a:rPr lang="en-US" dirty="0"/>
              <a:t> + </a:t>
            </a:r>
            <a:r>
              <a:rPr lang="en-US" dirty="0">
                <a:solidFill>
                  <a:srgbClr val="C00000"/>
                </a:solidFill>
              </a:rPr>
              <a:t>0.00001</a:t>
            </a:r>
            <a:r>
              <a:rPr lang="en-US" dirty="0"/>
              <a:t>))</a:t>
            </a:r>
          </a:p>
          <a:p>
            <a:r>
              <a:rPr lang="en-US" dirty="0"/>
              <a:t>    </a:t>
            </a:r>
            <a:r>
              <a:rPr lang="en-US" dirty="0" err="1"/>
              <a:t>Output.Color</a:t>
            </a:r>
            <a:r>
              <a:rPr lang="en-US" dirty="0"/>
              <a:t> = </a:t>
            </a:r>
            <a:r>
              <a:rPr lang="en-US" dirty="0" err="1"/>
              <a:t>Input.Color</a:t>
            </a:r>
            <a:r>
              <a:rPr lang="en-US" dirty="0"/>
              <a:t> * 0.5;</a:t>
            </a:r>
          </a:p>
          <a:p>
            <a:r>
              <a:rPr lang="en-US" b="1" dirty="0"/>
              <a:t>else</a:t>
            </a:r>
          </a:p>
          <a:p>
            <a:r>
              <a:rPr lang="en-US" dirty="0"/>
              <a:t>    </a:t>
            </a:r>
            <a:r>
              <a:rPr lang="en-US" dirty="0" err="1"/>
              <a:t>Output.Color</a:t>
            </a:r>
            <a:r>
              <a:rPr lang="en-US" dirty="0"/>
              <a:t> = </a:t>
            </a:r>
            <a:r>
              <a:rPr lang="en-US" dirty="0" err="1"/>
              <a:t>Input.Color</a:t>
            </a:r>
            <a:r>
              <a:rPr lang="en-US" dirty="0"/>
              <a:t>;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24600" y="5509736"/>
            <a:ext cx="27815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Note that a small bias</a:t>
            </a:r>
          </a:p>
          <a:p>
            <a:r>
              <a:rPr lang="en-US" sz="1400" dirty="0"/>
              <a:t>is added to avoid self-shadowing</a:t>
            </a:r>
          </a:p>
          <a:p>
            <a:r>
              <a:rPr lang="en-US" sz="1400" dirty="0"/>
              <a:t>just like as in ray tracing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39708" y="5008517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Darkening factor</a:t>
            </a:r>
          </a:p>
        </p:txBody>
      </p:sp>
      <p:cxnSp>
        <p:nvCxnSpPr>
          <p:cNvPr id="12" name="Straight Arrow Connector 11"/>
          <p:cNvCxnSpPr>
            <a:endCxn id="10" idx="1"/>
          </p:cNvCxnSpPr>
          <p:nvPr/>
        </p:nvCxnSpPr>
        <p:spPr>
          <a:xfrm flipV="1">
            <a:off x="5867400" y="5162406"/>
            <a:ext cx="972308" cy="347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6CE2A4-D14E-4F41-9C3E-42135934FC43}"/>
              </a:ext>
            </a:extLst>
          </p:cNvPr>
          <p:cNvSpPr/>
          <p:nvPr/>
        </p:nvSpPr>
        <p:spPr>
          <a:xfrm>
            <a:off x="2133600" y="3733801"/>
            <a:ext cx="5029200" cy="9590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9E34AB-8A67-49FC-A48A-ED64556590B3}"/>
              </a:ext>
            </a:extLst>
          </p:cNvPr>
          <p:cNvGrpSpPr/>
          <p:nvPr/>
        </p:nvGrpSpPr>
        <p:grpSpPr>
          <a:xfrm>
            <a:off x="6063889" y="3332505"/>
            <a:ext cx="2412678" cy="642180"/>
            <a:chOff x="6063889" y="3332505"/>
            <a:chExt cx="2412678" cy="6421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B7D35A-54B4-4F83-A54A-7A3E733584E7}"/>
                </a:ext>
              </a:extLst>
            </p:cNvPr>
            <p:cNvSpPr txBox="1"/>
            <p:nvPr/>
          </p:nvSpPr>
          <p:spPr>
            <a:xfrm>
              <a:off x="6966602" y="3332505"/>
              <a:ext cx="15099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Perspective divide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E30A83A-122F-4A05-AA33-B00B2D49C0D3}"/>
                </a:ext>
              </a:extLst>
            </p:cNvPr>
            <p:cNvCxnSpPr/>
            <p:nvPr/>
          </p:nvCxnSpPr>
          <p:spPr>
            <a:xfrm flipV="1">
              <a:off x="6063889" y="3627355"/>
              <a:ext cx="972308" cy="3473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Shadows</a:t>
            </a:r>
          </a:p>
        </p:txBody>
      </p:sp>
      <p:sp>
        <p:nvSpPr>
          <p:cNvPr id="113" name="Content Placeholder 11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343400"/>
          </a:xfrm>
        </p:spPr>
        <p:txBody>
          <a:bodyPr/>
          <a:lstStyle/>
          <a:p>
            <a:r>
              <a:rPr lang="en-US" dirty="0"/>
              <a:t>Shadows also give cues about object positions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752600"/>
            <a:ext cx="457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Shadow Map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depth texture we create in Part I does not have enough resolution, we can see </a:t>
            </a:r>
            <a:r>
              <a:rPr lang="en-US" dirty="0">
                <a:solidFill>
                  <a:srgbClr val="C00000"/>
                </a:solidFill>
              </a:rPr>
              <a:t>blocking artifacts</a:t>
            </a:r>
            <a:r>
              <a:rPr lang="en-US" dirty="0"/>
              <a:t>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925853"/>
            <a:ext cx="3657600" cy="287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925853"/>
            <a:ext cx="3657600" cy="287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47800" y="5879068"/>
            <a:ext cx="221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160x120 shadow map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24603" y="5879068"/>
            <a:ext cx="233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1280x960 shadow map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7177446" y="4152782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http://bytechunk.net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Artifacts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If an object falls </a:t>
            </a:r>
            <a:r>
              <a:rPr lang="en-US" dirty="0">
                <a:solidFill>
                  <a:srgbClr val="C00000"/>
                </a:solidFill>
              </a:rPr>
              <a:t>outside</a:t>
            </a:r>
            <a:r>
              <a:rPr lang="en-US" dirty="0"/>
              <a:t> the viewing frustum of the light, we can see artifacts with a naïve implementation:</a:t>
            </a:r>
          </a:p>
          <a:p>
            <a:pPr lvl="1"/>
            <a:r>
              <a:rPr lang="en-US" dirty="0"/>
              <a:t>Mostly happens with directional lights</a:t>
            </a:r>
          </a:p>
          <a:p>
            <a:pPr lvl="2"/>
            <a:r>
              <a:rPr lang="en-US" dirty="0"/>
              <a:t>Treat as </a:t>
            </a:r>
            <a:r>
              <a:rPr lang="en-US" dirty="0" err="1"/>
              <a:t>unshadowed</a:t>
            </a:r>
            <a:r>
              <a:rPr lang="en-US" dirty="0"/>
              <a:t> (light reaches to the point) in this case</a:t>
            </a:r>
          </a:p>
          <a:p>
            <a:pPr lvl="1"/>
            <a:r>
              <a:rPr lang="en-US" dirty="0"/>
              <a:t>Shouldn’t happen for point lights if we render multiple images to contain all possible directions (like a </a:t>
            </a:r>
            <a:r>
              <a:rPr lang="en-US" dirty="0" err="1"/>
              <a:t>cubemap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356" y="3754187"/>
            <a:ext cx="2816444" cy="2215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Shadow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Shadow map can be filtered in various ways to create </a:t>
            </a:r>
            <a:r>
              <a:rPr lang="en-US" dirty="0">
                <a:solidFill>
                  <a:srgbClr val="C00000"/>
                </a:solidFill>
              </a:rPr>
              <a:t>soft shadows</a:t>
            </a:r>
            <a:r>
              <a:rPr lang="en-US" dirty="0"/>
              <a:t>: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602468"/>
            <a:ext cx="73152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124200" y="5802868"/>
            <a:ext cx="299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http://www.gamedev.net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Using Shadow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games use shadow mapping. Some examples: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196225"/>
            <a:ext cx="2967198" cy="221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98510" y="437025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BF5D74C-1BDF-4699-A135-61AEDAFF6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2196225"/>
            <a:ext cx="3418950" cy="1645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B90349-F26A-418A-ACED-0B133DB565DD}"/>
              </a:ext>
            </a:extLst>
          </p:cNvPr>
          <p:cNvSpPr/>
          <p:nvPr/>
        </p:nvSpPr>
        <p:spPr>
          <a:xfrm>
            <a:off x="3424398" y="3815242"/>
            <a:ext cx="3335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Riddick 2: Assault on Dark Athena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B2CFAD0-3DB6-4918-A3A0-232D9B4BC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65187" y="4505007"/>
            <a:ext cx="2960534" cy="166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E16BF44-9092-48D2-8B55-C1815031B001}"/>
              </a:ext>
            </a:extLst>
          </p:cNvPr>
          <p:cNvSpPr/>
          <p:nvPr/>
        </p:nvSpPr>
        <p:spPr>
          <a:xfrm>
            <a:off x="2971800" y="6083861"/>
            <a:ext cx="1272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Dragon Age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C379032-01FD-45F9-85BE-37991870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78613" y="4245094"/>
            <a:ext cx="3200400" cy="1804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4AF1AF-C24B-4EA1-8EA5-9328488E29D7}"/>
              </a:ext>
            </a:extLst>
          </p:cNvPr>
          <p:cNvSpPr/>
          <p:nvPr/>
        </p:nvSpPr>
        <p:spPr>
          <a:xfrm>
            <a:off x="6294249" y="5996317"/>
            <a:ext cx="1701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Assassin’s Creed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Shadows in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OpenGL does not have built-in support for shadows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2494695"/>
            <a:ext cx="6781800" cy="352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54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Shadows in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this to a ray traced image: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2561797"/>
            <a:ext cx="67818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72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Shadows in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OpenGL </a:t>
            </a:r>
            <a:r>
              <a:rPr lang="en-US" dirty="0">
                <a:solidFill>
                  <a:srgbClr val="C00000"/>
                </a:solidFill>
              </a:rPr>
              <a:t>does not</a:t>
            </a:r>
            <a:r>
              <a:rPr lang="en-US" dirty="0"/>
              <a:t> natively support generating shadows</a:t>
            </a:r>
          </a:p>
          <a:p>
            <a:pPr lvl="1"/>
            <a:r>
              <a:rPr lang="en-US" dirty="0"/>
              <a:t>That is, it does not have a function like </a:t>
            </a:r>
            <a:r>
              <a:rPr lang="en-US" dirty="0" err="1"/>
              <a:t>glMakeShadow</a:t>
            </a:r>
            <a:r>
              <a:rPr lang="en-US" dirty="0"/>
              <a:t>()!</a:t>
            </a:r>
          </a:p>
          <a:p>
            <a:r>
              <a:rPr lang="en-US" dirty="0"/>
              <a:t>But, several shadowing algorithms can easily be implemented using features of OpenGL</a:t>
            </a:r>
          </a:p>
          <a:p>
            <a:pPr lvl="1"/>
            <a:r>
              <a:rPr lang="en-US" dirty="0"/>
              <a:t>Stencil buffer</a:t>
            </a:r>
          </a:p>
          <a:p>
            <a:pPr lvl="1"/>
            <a:r>
              <a:rPr lang="en-US" dirty="0"/>
              <a:t>Depth buffer</a:t>
            </a:r>
          </a:p>
          <a:p>
            <a:pPr lvl="1"/>
            <a:r>
              <a:rPr lang="en-US" dirty="0"/>
              <a:t>Render to texture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Shadows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algorithms that are commonly used are:</a:t>
            </a:r>
          </a:p>
          <a:p>
            <a:pPr lvl="1"/>
            <a:r>
              <a:rPr lang="en-US" dirty="0"/>
              <a:t>Shadow volumes (Crow, 1977)</a:t>
            </a:r>
          </a:p>
          <a:p>
            <a:pPr lvl="1"/>
            <a:r>
              <a:rPr lang="en-US" dirty="0"/>
              <a:t>Shadow mapping (Williams, 1978)</a:t>
            </a:r>
          </a:p>
          <a:p>
            <a:r>
              <a:rPr lang="en-US" dirty="0"/>
              <a:t>Both algorithm has advantages and disadvantages and many variants</a:t>
            </a:r>
          </a:p>
          <a:p>
            <a:r>
              <a:rPr lang="en-US" dirty="0"/>
              <a:t>Still an active research area:</a:t>
            </a:r>
          </a:p>
          <a:p>
            <a:pPr lvl="1"/>
            <a:r>
              <a:rPr lang="en-US" dirty="0"/>
              <a:t>Wang, J., Li, Z., Ali, S. G., Sheng, B., Li, P., Chi, X., ... &amp; Mao, L. (2021, September). Dynamic Shadow Synthesis Using Silhouette Edge Optimization. In Computer Graphics International Conference (pp. 421-432). Cham: Springer International Publishing.</a:t>
            </a:r>
          </a:p>
          <a:p>
            <a:r>
              <a:rPr lang="en-US" dirty="0"/>
              <a:t>We’ll study the basic versions of these algorithms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CENG 477 – Computer 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BC24E4-1550-4FB4-A488-525AF39706F5}"/>
              </a:ext>
            </a:extLst>
          </p:cNvPr>
          <p:cNvSpPr/>
          <p:nvPr/>
        </p:nvSpPr>
        <p:spPr>
          <a:xfrm>
            <a:off x="97194" y="5964788"/>
            <a:ext cx="89496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CROW, F. C. 1977. Shadow algorithms for computer graphics. SIGGRAPH </a:t>
            </a:r>
            <a:r>
              <a:rPr lang="en-US" sz="1100" dirty="0" err="1"/>
              <a:t>Comput</a:t>
            </a:r>
            <a:r>
              <a:rPr lang="en-US" sz="1100" dirty="0"/>
              <a:t>. Graph. 11 (July), 242–248.</a:t>
            </a:r>
          </a:p>
          <a:p>
            <a:r>
              <a:rPr lang="en-US" sz="1100" dirty="0"/>
              <a:t>WILLIAMS, L. 1978. Casting curved shadows on curved surfaces. SIGGRAPH </a:t>
            </a:r>
            <a:r>
              <a:rPr lang="en-US" sz="1100" dirty="0" err="1"/>
              <a:t>Comput</a:t>
            </a:r>
            <a:r>
              <a:rPr lang="en-US" sz="1100" dirty="0"/>
              <a:t>. Graph. 12 (August), 270–274.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3DD9DE-9DE2-4673-83C7-F8A1871714E6}"/>
              </a:ext>
            </a:extLst>
          </p:cNvPr>
          <p:cNvSpPr/>
          <p:nvPr/>
        </p:nvSpPr>
        <p:spPr>
          <a:xfrm>
            <a:off x="216159" y="6126163"/>
            <a:ext cx="7467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Volumes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idea is to create a 3D shape that represents the shadow that is casted by an object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232029" y="3251537"/>
            <a:ext cx="3403600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244729" y="4220070"/>
            <a:ext cx="3873500" cy="5491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238379" y="4781887"/>
            <a:ext cx="3575050" cy="416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22929" y="3251537"/>
            <a:ext cx="469900" cy="977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5788029" y="4223087"/>
            <a:ext cx="304800" cy="9715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616579" y="3264237"/>
            <a:ext cx="177800" cy="19367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359279" y="3264237"/>
            <a:ext cx="1246554" cy="55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883029" y="4223087"/>
            <a:ext cx="220345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3895729" y="4428959"/>
            <a:ext cx="774700" cy="11162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841879" y="5086687"/>
            <a:ext cx="939800" cy="1105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Isosceles Triangle 3"/>
          <p:cNvSpPr/>
          <p:nvPr/>
        </p:nvSpPr>
        <p:spPr>
          <a:xfrm>
            <a:off x="3679829" y="3708737"/>
            <a:ext cx="1371600" cy="1219200"/>
          </a:xfrm>
          <a:prstGeom prst="triangle">
            <a:avLst/>
          </a:prstGeom>
          <a:ln>
            <a:solidFill>
              <a:srgbClr val="FF0000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55829" y="4699337"/>
            <a:ext cx="152400" cy="152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851029" y="485173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900892" y="5068669"/>
            <a:ext cx="975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Shadow </a:t>
            </a:r>
          </a:p>
          <a:p>
            <a:r>
              <a:rPr lang="en-US" dirty="0"/>
              <a:t>caster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400800" y="3849469"/>
            <a:ext cx="2021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Shadow volume</a:t>
            </a:r>
          </a:p>
          <a:p>
            <a:r>
              <a:rPr lang="en-US" dirty="0"/>
              <a:t>(extends to infinity)</a:t>
            </a:r>
          </a:p>
        </p:txBody>
      </p:sp>
      <p:sp>
        <p:nvSpPr>
          <p:cNvPr id="56" name="Oval 55"/>
          <p:cNvSpPr/>
          <p:nvPr/>
        </p:nvSpPr>
        <p:spPr>
          <a:xfrm>
            <a:off x="4876800" y="3087469"/>
            <a:ext cx="152400" cy="152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611446" y="2706469"/>
            <a:ext cx="1246554" cy="5588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791200" y="5197337"/>
            <a:ext cx="1371600" cy="16136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072782" y="3988221"/>
            <a:ext cx="1674622" cy="2413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102392" y="2630269"/>
            <a:ext cx="146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Unshadowed</a:t>
            </a:r>
            <a:r>
              <a:rPr lang="en-US" dirty="0"/>
              <a:t> </a:t>
            </a:r>
          </a:p>
          <a:p>
            <a:r>
              <a:rPr lang="en-US" dirty="0"/>
              <a:t>object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257800" y="5678269"/>
            <a:ext cx="1198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Shadowed </a:t>
            </a:r>
          </a:p>
          <a:p>
            <a:r>
              <a:rPr lang="en-US" dirty="0"/>
              <a:t>object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5340350" y="4611469"/>
            <a:ext cx="336550" cy="1047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5257800" y="4535269"/>
            <a:ext cx="152400" cy="1524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 477 – Computer Graphics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tu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Benton">
      <a:majorFont>
        <a:latin typeface="BentonSansTRUMed"/>
        <a:ea typeface=""/>
        <a:cs typeface=""/>
      </a:majorFont>
      <a:minorFont>
        <a:latin typeface="BentonSansTRURe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3116</Words>
  <Application>Microsoft Office PowerPoint</Application>
  <PresentationFormat>On-screen Show (4:3)</PresentationFormat>
  <Paragraphs>903</Paragraphs>
  <Slides>43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BentonSansTRUMed</vt:lpstr>
      <vt:lpstr>BentonSansTRUReg</vt:lpstr>
      <vt:lpstr>Calibri</vt:lpstr>
      <vt:lpstr>metu</vt:lpstr>
      <vt:lpstr>Equation</vt:lpstr>
      <vt:lpstr>CENG 477 Introduction to Computer Graphics</vt:lpstr>
      <vt:lpstr>Shadows</vt:lpstr>
      <vt:lpstr>Shadows</vt:lpstr>
      <vt:lpstr>Shadows</vt:lpstr>
      <vt:lpstr>Shadows in OpenGL</vt:lpstr>
      <vt:lpstr>Shadows in OpenGL</vt:lpstr>
      <vt:lpstr>Shadows in OpenGL</vt:lpstr>
      <vt:lpstr>Generating Shadows</vt:lpstr>
      <vt:lpstr>Shadow Volumes</vt:lpstr>
      <vt:lpstr>Shadow Volumes</vt:lpstr>
      <vt:lpstr>Contour Edges</vt:lpstr>
      <vt:lpstr>Contour Edges</vt:lpstr>
      <vt:lpstr>Extruding Contour Edges</vt:lpstr>
      <vt:lpstr>Extruding Contour Edges</vt:lpstr>
      <vt:lpstr>Extruding Contour Edges</vt:lpstr>
      <vt:lpstr>Extruding Contour Edges</vt:lpstr>
      <vt:lpstr>Example</vt:lpstr>
      <vt:lpstr>Rendering Shadows</vt:lpstr>
      <vt:lpstr>Rendering Shadows</vt:lpstr>
      <vt:lpstr>Rendering Shadows</vt:lpstr>
      <vt:lpstr>Shadow Volume Algorithm (Part I)</vt:lpstr>
      <vt:lpstr>Shadow Volume Algorithm (Part II)</vt:lpstr>
      <vt:lpstr>Shadow Volume Algorithm (Part II)</vt:lpstr>
      <vt:lpstr>Shadow Volume Algorithm (Part III)</vt:lpstr>
      <vt:lpstr>Shadow Volume Algorithm</vt:lpstr>
      <vt:lpstr>Used Applications</vt:lpstr>
      <vt:lpstr>Pros and Cons</vt:lpstr>
      <vt:lpstr>Pros and Cons</vt:lpstr>
      <vt:lpstr>Pros and Cons</vt:lpstr>
      <vt:lpstr>Pros and Cons</vt:lpstr>
      <vt:lpstr>Shadow Mapping</vt:lpstr>
      <vt:lpstr>Shadow Mapping</vt:lpstr>
      <vt:lpstr>Part I: Rendering from the Light Source</vt:lpstr>
      <vt:lpstr>Part I: Extracting the Depth Map</vt:lpstr>
      <vt:lpstr>Part II: Rendering from the Camera</vt:lpstr>
      <vt:lpstr>Projective Texturing</vt:lpstr>
      <vt:lpstr>Projective Texturing</vt:lpstr>
      <vt:lpstr>Projective Texturing - Bias</vt:lpstr>
      <vt:lpstr>Shadow Check</vt:lpstr>
      <vt:lpstr>Shadow Map Resolution</vt:lpstr>
      <vt:lpstr>Projection Artifacts</vt:lpstr>
      <vt:lpstr>Improving the Shadow Quality</vt:lpstr>
      <vt:lpstr>Applications Using Shadow Maps</vt:lpstr>
    </vt:vector>
  </TitlesOfParts>
  <Company>AMD,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oguz</dc:creator>
  <cp:lastModifiedBy>Ahmet Akyuz</cp:lastModifiedBy>
  <cp:revision>370</cp:revision>
  <dcterms:created xsi:type="dcterms:W3CDTF">2011-10-08T08:51:54Z</dcterms:created>
  <dcterms:modified xsi:type="dcterms:W3CDTF">2025-12-15T05:20:37Z</dcterms:modified>
</cp:coreProperties>
</file>